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516" r:id="rId2"/>
    <p:sldId id="758" r:id="rId3"/>
    <p:sldId id="785" r:id="rId4"/>
    <p:sldId id="786" r:id="rId5"/>
    <p:sldId id="799" r:id="rId6"/>
    <p:sldId id="771" r:id="rId7"/>
    <p:sldId id="772" r:id="rId8"/>
    <p:sldId id="773" r:id="rId9"/>
    <p:sldId id="804" r:id="rId10"/>
    <p:sldId id="805" r:id="rId11"/>
    <p:sldId id="806" r:id="rId12"/>
    <p:sldId id="807" r:id="rId13"/>
    <p:sldId id="80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7"/>
    <p:restoredTop sz="94674"/>
  </p:normalViewPr>
  <p:slideViewPr>
    <p:cSldViewPr snapToGrid="0" snapToObjects="1">
      <p:cViewPr>
        <p:scale>
          <a:sx n="66" d="100"/>
          <a:sy n="66" d="100"/>
        </p:scale>
        <p:origin x="27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215D19-5379-134A-9B94-E8D87AEC9BAE}" type="datetimeFigureOut">
              <a:rPr lang="en-US" smtClean="0"/>
              <a:t>3/30/18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78E60-6808-8C4A-8C06-7463FAE44B59}" type="slidenum">
              <a:rPr lang="en-US" smtClean="0"/>
              <a:t>‹#›</a:t>
            </a:fld>
            <a:endParaRPr lang="en-US"/>
          </a:p>
        </p:txBody>
      </p:sp>
    </p:spTree>
    <p:extLst>
      <p:ext uri="{BB962C8B-B14F-4D97-AF65-F5344CB8AC3E}">
        <p14:creationId xmlns:p14="http://schemas.microsoft.com/office/powerpoint/2010/main" val="2757292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mn-lt"/>
                <a:ea typeface="+mn-ea"/>
                <a:cs typeface="+mn-cs"/>
              </a:rPr>
              <a:t>Time</a:t>
            </a:r>
            <a:r>
              <a:rPr lang="en-US" sz="1200" b="0" i="0" kern="1200" baseline="0" dirty="0">
                <a:solidFill>
                  <a:schemeClr val="tx1"/>
                </a:solidFill>
                <a:effectLst/>
                <a:latin typeface="+mn-lt"/>
                <a:ea typeface="+mn-ea"/>
                <a:cs typeface="+mn-cs"/>
              </a:rPr>
              <a:t> to think about why we do the things we do, and HOW we do it.  Which, if the goal is doing useful science arguably more important.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a:t>
            </a:r>
            <a:r>
              <a:rPr lang="en-US" sz="1200" b="0" i="0" kern="1200" baseline="0" dirty="0">
                <a:solidFill>
                  <a:schemeClr val="tx1"/>
                </a:solidFill>
                <a:effectLst/>
                <a:latin typeface="+mn-lt"/>
                <a:ea typeface="+mn-ea"/>
                <a:cs typeface="+mn-cs"/>
              </a:rPr>
              <a:t> is the information created here translated into something that serves society.  </a:t>
            </a:r>
            <a:r>
              <a:rPr lang="en-US" sz="1000" dirty="0"/>
              <a:t/>
            </a:r>
            <a:br>
              <a:rPr lang="en-US" sz="1000" dirty="0"/>
            </a:br>
            <a:endParaRPr lang="en-US" sz="1000" b="0" kern="1200" dirty="0">
              <a:solidFill>
                <a:schemeClr val="tx1"/>
              </a:solidFill>
              <a:latin typeface="Arial" pitchFamily="34" charset="0"/>
              <a:ea typeface="ＭＳ Ｐゴシック" charset="0"/>
              <a:cs typeface="+mn-cs"/>
            </a:endParaRPr>
          </a:p>
        </p:txBody>
      </p:sp>
      <p:sp>
        <p:nvSpPr>
          <p:cNvPr id="4" name="Slide Number Placeholder 3"/>
          <p:cNvSpPr>
            <a:spLocks noGrp="1"/>
          </p:cNvSpPr>
          <p:nvPr>
            <p:ph type="sldNum" sz="quarter" idx="10"/>
          </p:nvPr>
        </p:nvSpPr>
        <p:spPr/>
        <p:txBody>
          <a:bodyPr/>
          <a:lstStyle/>
          <a:p>
            <a:fld id="{6DF41EAE-E37C-B341-86F0-94D1B2C85E25}" type="slidenum">
              <a:rPr lang="en-US" smtClean="0"/>
              <a:pPr/>
              <a:t>1</a:t>
            </a:fld>
            <a:endParaRPr lang="en-US"/>
          </a:p>
        </p:txBody>
      </p:sp>
    </p:spTree>
    <p:extLst>
      <p:ext uri="{BB962C8B-B14F-4D97-AF65-F5344CB8AC3E}">
        <p14:creationId xmlns:p14="http://schemas.microsoft.com/office/powerpoint/2010/main" val="394724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EMBRACING</a:t>
            </a:r>
            <a:r>
              <a:rPr lang="en-US" baseline="0" dirty="0"/>
              <a:t> UNCERTAINTY</a:t>
            </a:r>
          </a:p>
          <a:p>
            <a:r>
              <a:rPr lang="en-US" baseline="0" dirty="0"/>
              <a:t>Consider model diversity, model fidelity, and model sensitivity.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Are there ways to understand climate change impacts that are less computationally involved and focus on the impact you care most about?</a:t>
            </a:r>
          </a:p>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2</a:t>
            </a:fld>
            <a:endParaRPr lang="en-US"/>
          </a:p>
        </p:txBody>
      </p:sp>
    </p:spTree>
    <p:extLst>
      <p:ext uri="{BB962C8B-B14F-4D97-AF65-F5344CB8AC3E}">
        <p14:creationId xmlns:p14="http://schemas.microsoft.com/office/powerpoint/2010/main" val="3656255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Interaction terms are lumped</a:t>
            </a:r>
            <a:r>
              <a:rPr lang="en-US" baseline="0" dirty="0"/>
              <a:t> in with the residuals</a:t>
            </a:r>
            <a:endParaRPr lang="en-US" dirty="0"/>
          </a:p>
        </p:txBody>
      </p:sp>
      <p:sp>
        <p:nvSpPr>
          <p:cNvPr id="4" name="Slide Number Placeholder 3"/>
          <p:cNvSpPr>
            <a:spLocks noGrp="1"/>
          </p:cNvSpPr>
          <p:nvPr>
            <p:ph type="sldNum" sz="quarter" idx="10"/>
          </p:nvPr>
        </p:nvSpPr>
        <p:spPr/>
        <p:txBody>
          <a:bodyPr/>
          <a:lstStyle/>
          <a:p>
            <a:fld id="{78FB554A-830B-AE40-9A23-A461B6CA9319}" type="slidenum">
              <a:rPr lang="en-US" smtClean="0"/>
              <a:t>4</a:t>
            </a:fld>
            <a:endParaRPr lang="en-US"/>
          </a:p>
        </p:txBody>
      </p:sp>
    </p:spTree>
    <p:extLst>
      <p:ext uri="{BB962C8B-B14F-4D97-AF65-F5344CB8AC3E}">
        <p14:creationId xmlns:p14="http://schemas.microsoft.com/office/powerpoint/2010/main" val="17729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lstStyle/>
          <a:p>
            <a:r>
              <a:rPr lang="en-US" dirty="0"/>
              <a:t>1)</a:t>
            </a:r>
            <a:r>
              <a:rPr lang="en-US" baseline="0" dirty="0"/>
              <a:t> Ethan introduced the notion of a “</a:t>
            </a:r>
            <a:r>
              <a:rPr lang="en-US" sz="1200" b="0" i="0" kern="1200" dirty="0">
                <a:solidFill>
                  <a:schemeClr val="tx1"/>
                </a:solidFill>
                <a:effectLst/>
                <a:latin typeface="Arial" pitchFamily="34" charset="0"/>
                <a:ea typeface="ＭＳ Ｐゴシック" charset="0"/>
                <a:cs typeface="+mn-cs"/>
              </a:rPr>
              <a:t>Conceptual Divide in Downscaling” between statistical methods and full physics regional</a:t>
            </a:r>
            <a:r>
              <a:rPr lang="en-US" sz="1200" b="0" i="0" kern="1200" baseline="0" dirty="0">
                <a:solidFill>
                  <a:schemeClr val="tx1"/>
                </a:solidFill>
                <a:effectLst/>
                <a:latin typeface="Arial" pitchFamily="34" charset="0"/>
                <a:ea typeface="ＭＳ Ｐゴシック" charset="0"/>
                <a:cs typeface="+mn-cs"/>
              </a:rPr>
              <a:t> climate models.</a:t>
            </a:r>
          </a:p>
          <a:p>
            <a:r>
              <a:rPr lang="en-US" sz="1200" b="0" i="0" kern="1200" baseline="0" dirty="0">
                <a:solidFill>
                  <a:schemeClr val="tx1"/>
                </a:solidFill>
                <a:effectLst/>
                <a:latin typeface="Arial" pitchFamily="34" charset="0"/>
                <a:ea typeface="ＭＳ Ｐゴシック" charset="0"/>
                <a:cs typeface="+mn-cs"/>
              </a:rPr>
              <a:t>2) We’re trying to make the argument that there are actually a spectrum of methods that incrementally add complexity. </a:t>
            </a:r>
          </a:p>
          <a:p>
            <a:r>
              <a:rPr lang="en-US" sz="1200" b="0" i="0" kern="1200" baseline="0" dirty="0">
                <a:solidFill>
                  <a:schemeClr val="tx1"/>
                </a:solidFill>
                <a:effectLst/>
                <a:latin typeface="Arial" pitchFamily="34" charset="0"/>
                <a:ea typeface="ＭＳ Ｐゴシック" charset="0"/>
                <a:cs typeface="+mn-cs"/>
              </a:rPr>
              <a:t>3) We’ve been working on developing tools that are efficient enough to be used on large numbers of climate simulations but that include more physical realism</a:t>
            </a:r>
          </a:p>
          <a:p>
            <a:r>
              <a:rPr lang="en-US" sz="1200" b="0" i="0" kern="1200" baseline="0" dirty="0">
                <a:solidFill>
                  <a:schemeClr val="tx1"/>
                </a:solidFill>
                <a:effectLst/>
                <a:latin typeface="Arial" pitchFamily="34" charset="0"/>
                <a:ea typeface="ＭＳ Ｐゴシック" charset="0"/>
                <a:cs typeface="+mn-cs"/>
              </a:rPr>
              <a:t>4) Today I’m talking about a new downscaling tool, </a:t>
            </a:r>
            <a:r>
              <a:rPr lang="en-US" sz="1200" b="0" i="0" kern="1200" baseline="0" dirty="0" err="1">
                <a:solidFill>
                  <a:schemeClr val="tx1"/>
                </a:solidFill>
                <a:effectLst/>
                <a:latin typeface="Arial" pitchFamily="34" charset="0"/>
                <a:ea typeface="ＭＳ Ｐゴシック" charset="0"/>
                <a:cs typeface="+mn-cs"/>
              </a:rPr>
              <a:t>En</a:t>
            </a:r>
            <a:r>
              <a:rPr lang="en-US" sz="1200" b="0" i="0" kern="1200" baseline="0" dirty="0">
                <a:solidFill>
                  <a:schemeClr val="tx1"/>
                </a:solidFill>
                <a:effectLst/>
                <a:latin typeface="Arial" pitchFamily="34" charset="0"/>
                <a:ea typeface="ＭＳ Ｐゴシック" charset="0"/>
                <a:cs typeface="+mn-cs"/>
              </a:rPr>
              <a:t>-GARD, that targets a complexity space between single variate SD methods and reduced physics GCMs. </a:t>
            </a:r>
          </a:p>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5</a:t>
            </a:fld>
            <a:endParaRPr lang="en-US"/>
          </a:p>
        </p:txBody>
      </p:sp>
    </p:spTree>
    <p:extLst>
      <p:ext uri="{BB962C8B-B14F-4D97-AF65-F5344CB8AC3E}">
        <p14:creationId xmlns:p14="http://schemas.microsoft.com/office/powerpoint/2010/main" val="3496275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lstStyle/>
          <a:p>
            <a:pPr marL="228600" indent="-228600">
              <a:buAutoNum type="arabicParenR"/>
            </a:pPr>
            <a:r>
              <a:rPr lang="en-US" dirty="0"/>
              <a:t>We’ve been developing a large ensemble</a:t>
            </a:r>
            <a:r>
              <a:rPr lang="en-US" baseline="0" dirty="0"/>
              <a:t> (~350 members) of downscaled meteorology for use in hydrologic modeling</a:t>
            </a:r>
          </a:p>
          <a:p>
            <a:pPr marL="228600" indent="-228600">
              <a:buAutoNum type="arabicParenR"/>
            </a:pPr>
            <a:r>
              <a:rPr lang="en-US" dirty="0"/>
              <a:t>Combining a range of downscaling products</a:t>
            </a:r>
            <a:r>
              <a:rPr lang="en-US" baseline="0" dirty="0"/>
              <a:t> (BCSD, LOCA, ICAR, and a bunch of GARD ensemble members).</a:t>
            </a:r>
          </a:p>
          <a:p>
            <a:pPr marL="228600" indent="-228600">
              <a:buAutoNum type="arabicParenR"/>
            </a:pPr>
            <a:r>
              <a:rPr lang="en-US" baseline="0" dirty="0"/>
              <a:t>The GARD and ICAR members in the results here are driven by the same 50-km WRF dataset</a:t>
            </a:r>
          </a:p>
          <a:p>
            <a:pPr marL="228600" indent="-228600">
              <a:buAutoNum type="arabicParenR"/>
            </a:pPr>
            <a:r>
              <a:rPr lang="en-US" baseline="0" dirty="0"/>
              <a:t>Existing datasets like BCSD and LOCA are taken off the shelf from their respective locations</a:t>
            </a:r>
          </a:p>
        </p:txBody>
      </p:sp>
      <p:sp>
        <p:nvSpPr>
          <p:cNvPr id="4" name="Slide Number Placeholder 3"/>
          <p:cNvSpPr>
            <a:spLocks noGrp="1"/>
          </p:cNvSpPr>
          <p:nvPr>
            <p:ph type="sldNum" sz="quarter" idx="10"/>
          </p:nvPr>
        </p:nvSpPr>
        <p:spPr/>
        <p:txBody>
          <a:bodyPr/>
          <a:lstStyle/>
          <a:p>
            <a:fld id="{6DF41EAE-E37C-B341-86F0-94D1B2C85E25}" type="slidenum">
              <a:rPr lang="en-US" smtClean="0"/>
              <a:pPr/>
              <a:t>6</a:t>
            </a:fld>
            <a:endParaRPr lang="en-US"/>
          </a:p>
        </p:txBody>
      </p:sp>
    </p:spTree>
    <p:extLst>
      <p:ext uri="{BB962C8B-B14F-4D97-AF65-F5344CB8AC3E}">
        <p14:creationId xmlns:p14="http://schemas.microsoft.com/office/powerpoint/2010/main" val="41243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lstStyle/>
          <a:p>
            <a:pPr marL="228600" indent="-228600">
              <a:buAutoNum type="arabicPeriod"/>
            </a:pPr>
            <a:r>
              <a:rPr lang="en-US" baseline="0" dirty="0"/>
              <a:t>I wanted to show a few examples of what we can start to do with this dataset. Disclaimer: we’re just starting to work with the dataset so todays results are just a preview. (Come back next year if you want all the answers)</a:t>
            </a:r>
          </a:p>
          <a:p>
            <a:pPr marL="228600" indent="-228600">
              <a:buAutoNum type="arabicPeriod"/>
            </a:pPr>
            <a:r>
              <a:rPr lang="en-US" baseline="0" dirty="0"/>
              <a:t>This is a </a:t>
            </a:r>
            <a:r>
              <a:rPr lang="en-US" baseline="0" dirty="0" err="1"/>
              <a:t>clustermap</a:t>
            </a:r>
            <a:r>
              <a:rPr lang="en-US" baseline="0" dirty="0"/>
              <a:t>. Basically a heat map, showing change in precipitation for the Yakima River Basin in the PNW. The columns and rows have been arranged such that the methods and GCMs are clustered next to others that have like changes.</a:t>
            </a:r>
          </a:p>
          <a:p>
            <a:pPr marL="228600" indent="-228600">
              <a:buAutoNum type="arabicPeriod"/>
            </a:pPr>
            <a:r>
              <a:rPr lang="en-US" baseline="0" dirty="0"/>
              <a:t>Take away points. There are some big differences here. +/- 10% of current precipitation. You can find that range along either the GCM or DS axis.</a:t>
            </a:r>
          </a:p>
          <a:p>
            <a:pPr marL="228600" indent="-228600">
              <a:buAutoNum type="arabicPeriod"/>
            </a:pPr>
            <a:r>
              <a:rPr lang="en-US" baseline="0" dirty="0"/>
              <a:t>If we isolate along a few GCMs or a few DS methods, we can really see how diverse these change signals can be. </a:t>
            </a:r>
          </a:p>
          <a:p>
            <a:pPr marL="228600" indent="-228600">
              <a:buAutoNum type="arabicPeriod"/>
            </a:pPr>
            <a:r>
              <a:rPr lang="en-US" baseline="0" dirty="0"/>
              <a:t>This leaves us with a few questions:</a:t>
            </a:r>
            <a:r>
              <a:rPr lang="mr-IN" baseline="0" dirty="0"/>
              <a:t>…</a:t>
            </a:r>
            <a:endParaRPr lang="en-US" baseline="0"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7</a:t>
            </a:fld>
            <a:endParaRPr lang="en-US"/>
          </a:p>
        </p:txBody>
      </p:sp>
    </p:spTree>
    <p:extLst>
      <p:ext uri="{BB962C8B-B14F-4D97-AF65-F5344CB8AC3E}">
        <p14:creationId xmlns:p14="http://schemas.microsoft.com/office/powerpoint/2010/main" val="175858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lstStyle/>
          <a:p>
            <a:r>
              <a:rPr lang="en-US" dirty="0"/>
              <a:t>1) Obviously,</a:t>
            </a:r>
            <a:r>
              <a:rPr lang="en-US" baseline="0" dirty="0"/>
              <a:t> I’ve just shown you one basin. We’re looking at many more. Here’s an example from the Colorado as well. </a:t>
            </a:r>
          </a:p>
          <a:p>
            <a:r>
              <a:rPr lang="en-US" baseline="0" dirty="0"/>
              <a:t>2) Upon inspection, we can see that the relative position and signs have changed for all of these methods. </a:t>
            </a:r>
          </a:p>
          <a:p>
            <a:r>
              <a:rPr lang="en-US" baseline="0" dirty="0"/>
              <a:t>3) A take away point here is that if we had just looked at BCSD and LOCA, we may have concluded that downscaling methods are not all that important (not all that uncertain)</a:t>
            </a: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8</a:t>
            </a:fld>
            <a:endParaRPr lang="en-US"/>
          </a:p>
        </p:txBody>
      </p:sp>
    </p:spTree>
    <p:extLst>
      <p:ext uri="{BB962C8B-B14F-4D97-AF65-F5344CB8AC3E}">
        <p14:creationId xmlns:p14="http://schemas.microsoft.com/office/powerpoint/2010/main" val="3345381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2: Simulations for the reference period (1980-2009, top three rows) and relative change projected under future </a:t>
            </a:r>
            <a:endParaRPr lang="en-US" dirty="0"/>
          </a:p>
          <a:p>
            <a:r>
              <a:rPr lang="en-US" sz="1200" kern="1200" dirty="0">
                <a:solidFill>
                  <a:schemeClr val="tx1"/>
                </a:solidFill>
                <a:effectLst/>
                <a:latin typeface="+mn-lt"/>
                <a:ea typeface="+mn-ea"/>
                <a:cs typeface="+mn-cs"/>
              </a:rPr>
              <a:t>conditions (2070-2099, RCP8.5, bottom three rows). The mean of the 10 simulations (one per GCM) per hydrological model is shown. </a:t>
            </a:r>
            <a:endParaRPr lang="en-US" dirty="0"/>
          </a:p>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9</a:t>
            </a:fld>
            <a:endParaRPr lang="en-US"/>
          </a:p>
        </p:txBody>
      </p:sp>
    </p:spTree>
    <p:extLst>
      <p:ext uri="{BB962C8B-B14F-4D97-AF65-F5344CB8AC3E}">
        <p14:creationId xmlns:p14="http://schemas.microsoft.com/office/powerpoint/2010/main" val="1548285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3FA1CF-EA6E-904A-A786-F4C11E9B1137}" type="datetimeFigureOut">
              <a:rPr lang="en-US" smtClean="0"/>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67FD76-7986-8844-A7F0-C38887C250FC}" type="slidenum">
              <a:rPr lang="en-US" smtClean="0"/>
              <a:t>‹#›</a:t>
            </a:fld>
            <a:endParaRPr lang="en-US"/>
          </a:p>
        </p:txBody>
      </p:sp>
    </p:spTree>
    <p:extLst>
      <p:ext uri="{BB962C8B-B14F-4D97-AF65-F5344CB8AC3E}">
        <p14:creationId xmlns:p14="http://schemas.microsoft.com/office/powerpoint/2010/main" val="2072475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FA1CF-EA6E-904A-A786-F4C11E9B1137}" type="datetimeFigureOut">
              <a:rPr lang="en-US" smtClean="0"/>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67FD76-7986-8844-A7F0-C38887C250FC}" type="slidenum">
              <a:rPr lang="en-US" smtClean="0"/>
              <a:t>‹#›</a:t>
            </a:fld>
            <a:endParaRPr lang="en-US"/>
          </a:p>
        </p:txBody>
      </p:sp>
    </p:spTree>
    <p:extLst>
      <p:ext uri="{BB962C8B-B14F-4D97-AF65-F5344CB8AC3E}">
        <p14:creationId xmlns:p14="http://schemas.microsoft.com/office/powerpoint/2010/main" val="425610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FA1CF-EA6E-904A-A786-F4C11E9B1137}" type="datetimeFigureOut">
              <a:rPr lang="en-US" smtClean="0"/>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67FD76-7986-8844-A7F0-C38887C250FC}" type="slidenum">
              <a:rPr lang="en-US" smtClean="0"/>
              <a:t>‹#›</a:t>
            </a:fld>
            <a:endParaRPr lang="en-US"/>
          </a:p>
        </p:txBody>
      </p:sp>
    </p:spTree>
    <p:extLst>
      <p:ext uri="{BB962C8B-B14F-4D97-AF65-F5344CB8AC3E}">
        <p14:creationId xmlns:p14="http://schemas.microsoft.com/office/powerpoint/2010/main" val="3616347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FA1CF-EA6E-904A-A786-F4C11E9B1137}" type="datetimeFigureOut">
              <a:rPr lang="en-US" smtClean="0"/>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67FD76-7986-8844-A7F0-C38887C250FC}" type="slidenum">
              <a:rPr lang="en-US" smtClean="0"/>
              <a:t>‹#›</a:t>
            </a:fld>
            <a:endParaRPr lang="en-US"/>
          </a:p>
        </p:txBody>
      </p:sp>
    </p:spTree>
    <p:extLst>
      <p:ext uri="{BB962C8B-B14F-4D97-AF65-F5344CB8AC3E}">
        <p14:creationId xmlns:p14="http://schemas.microsoft.com/office/powerpoint/2010/main" val="84664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3FA1CF-EA6E-904A-A786-F4C11E9B1137}" type="datetimeFigureOut">
              <a:rPr lang="en-US" smtClean="0"/>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67FD76-7986-8844-A7F0-C38887C250FC}" type="slidenum">
              <a:rPr lang="en-US" smtClean="0"/>
              <a:t>‹#›</a:t>
            </a:fld>
            <a:endParaRPr lang="en-US"/>
          </a:p>
        </p:txBody>
      </p:sp>
    </p:spTree>
    <p:extLst>
      <p:ext uri="{BB962C8B-B14F-4D97-AF65-F5344CB8AC3E}">
        <p14:creationId xmlns:p14="http://schemas.microsoft.com/office/powerpoint/2010/main" val="68489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3FA1CF-EA6E-904A-A786-F4C11E9B1137}" type="datetimeFigureOut">
              <a:rPr lang="en-US" smtClean="0"/>
              <a:t>3/30/18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67FD76-7986-8844-A7F0-C38887C250FC}" type="slidenum">
              <a:rPr lang="en-US" smtClean="0"/>
              <a:t>‹#›</a:t>
            </a:fld>
            <a:endParaRPr lang="en-US"/>
          </a:p>
        </p:txBody>
      </p:sp>
    </p:spTree>
    <p:extLst>
      <p:ext uri="{BB962C8B-B14F-4D97-AF65-F5344CB8AC3E}">
        <p14:creationId xmlns:p14="http://schemas.microsoft.com/office/powerpoint/2010/main" val="589075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3FA1CF-EA6E-904A-A786-F4C11E9B1137}" type="datetimeFigureOut">
              <a:rPr lang="en-US" smtClean="0"/>
              <a:t>3/30/18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67FD76-7986-8844-A7F0-C38887C250FC}" type="slidenum">
              <a:rPr lang="en-US" smtClean="0"/>
              <a:t>‹#›</a:t>
            </a:fld>
            <a:endParaRPr lang="en-US"/>
          </a:p>
        </p:txBody>
      </p:sp>
    </p:spTree>
    <p:extLst>
      <p:ext uri="{BB962C8B-B14F-4D97-AF65-F5344CB8AC3E}">
        <p14:creationId xmlns:p14="http://schemas.microsoft.com/office/powerpoint/2010/main" val="2352305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FA1CF-EA6E-904A-A786-F4C11E9B1137}" type="datetimeFigureOut">
              <a:rPr lang="en-US" smtClean="0"/>
              <a:t>3/30/18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67FD76-7986-8844-A7F0-C38887C250FC}" type="slidenum">
              <a:rPr lang="en-US" smtClean="0"/>
              <a:t>‹#›</a:t>
            </a:fld>
            <a:endParaRPr lang="en-US"/>
          </a:p>
        </p:txBody>
      </p:sp>
    </p:spTree>
    <p:extLst>
      <p:ext uri="{BB962C8B-B14F-4D97-AF65-F5344CB8AC3E}">
        <p14:creationId xmlns:p14="http://schemas.microsoft.com/office/powerpoint/2010/main" val="365988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FA1CF-EA6E-904A-A786-F4C11E9B1137}" type="datetimeFigureOut">
              <a:rPr lang="en-US" smtClean="0"/>
              <a:t>3/30/18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67FD76-7986-8844-A7F0-C38887C250FC}" type="slidenum">
              <a:rPr lang="en-US" smtClean="0"/>
              <a:t>‹#›</a:t>
            </a:fld>
            <a:endParaRPr lang="en-US"/>
          </a:p>
        </p:txBody>
      </p:sp>
    </p:spTree>
    <p:extLst>
      <p:ext uri="{BB962C8B-B14F-4D97-AF65-F5344CB8AC3E}">
        <p14:creationId xmlns:p14="http://schemas.microsoft.com/office/powerpoint/2010/main" val="275174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3FA1CF-EA6E-904A-A786-F4C11E9B1137}" type="datetimeFigureOut">
              <a:rPr lang="en-US" smtClean="0"/>
              <a:t>3/30/18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67FD76-7986-8844-A7F0-C38887C250FC}" type="slidenum">
              <a:rPr lang="en-US" smtClean="0"/>
              <a:t>‹#›</a:t>
            </a:fld>
            <a:endParaRPr lang="en-US"/>
          </a:p>
        </p:txBody>
      </p:sp>
    </p:spTree>
    <p:extLst>
      <p:ext uri="{BB962C8B-B14F-4D97-AF65-F5344CB8AC3E}">
        <p14:creationId xmlns:p14="http://schemas.microsoft.com/office/powerpoint/2010/main" val="3362833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3FA1CF-EA6E-904A-A786-F4C11E9B1137}" type="datetimeFigureOut">
              <a:rPr lang="en-US" smtClean="0"/>
              <a:t>3/30/18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67FD76-7986-8844-A7F0-C38887C250FC}" type="slidenum">
              <a:rPr lang="en-US" smtClean="0"/>
              <a:t>‹#›</a:t>
            </a:fld>
            <a:endParaRPr lang="en-US"/>
          </a:p>
        </p:txBody>
      </p:sp>
    </p:spTree>
    <p:extLst>
      <p:ext uri="{BB962C8B-B14F-4D97-AF65-F5344CB8AC3E}">
        <p14:creationId xmlns:p14="http://schemas.microsoft.com/office/powerpoint/2010/main" val="2966918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3FA1CF-EA6E-904A-A786-F4C11E9B1137}" type="datetimeFigureOut">
              <a:rPr lang="en-US" smtClean="0"/>
              <a:t>3/30/18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67FD76-7986-8844-A7F0-C38887C250FC}" type="slidenum">
              <a:rPr lang="en-US" smtClean="0"/>
              <a:t>‹#›</a:t>
            </a:fld>
            <a:endParaRPr lang="en-US"/>
          </a:p>
        </p:txBody>
      </p:sp>
    </p:spTree>
    <p:extLst>
      <p:ext uri="{BB962C8B-B14F-4D97-AF65-F5344CB8AC3E}">
        <p14:creationId xmlns:p14="http://schemas.microsoft.com/office/powerpoint/2010/main" val="20655666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7.jpg"/><Relationship Id="rId7" Type="http://schemas.openxmlformats.org/officeDocument/2006/relationships/image" Target="../media/image12.tiff"/><Relationship Id="rId8"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2.tiff"/><Relationship Id="rId1" Type="http://schemas.microsoft.com/office/2007/relationships/media" Target="../media/media1.mp4"/><Relationship Id="rId2" Type="http://schemas.openxmlformats.org/officeDocument/2006/relationships/video" Target="../media/media1.mp4"/></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itle 1"/>
          <p:cNvSpPr txBox="1">
            <a:spLocks/>
          </p:cNvSpPr>
          <p:nvPr/>
        </p:nvSpPr>
        <p:spPr bwMode="auto">
          <a:xfrm>
            <a:off x="0" y="-1"/>
            <a:ext cx="9144000" cy="1708753"/>
          </a:xfrm>
          <a:prstGeom prst="rect">
            <a:avLst/>
          </a:prstGeom>
          <a:solidFill>
            <a:srgbClr val="015966"/>
          </a:solidFill>
          <a:ln>
            <a:solidFill>
              <a:srgbClr val="507A2A"/>
            </a:solidFill>
          </a:ln>
          <a:extLst>
            <a:ext uri="{91240B29-F687-4f45-9708-019B960494DF}">
              <a14:hiddenLine xmlns="" xmlns:a14="http://schemas.microsoft.com/office/drawing/2010/main" w="9525">
                <a:solidFill>
                  <a:srgbClr val="000000"/>
                </a:solidFill>
                <a:miter lim="800000"/>
                <a:headEnd/>
                <a:tailEnd/>
              </a14:hiddenLine>
            </a:ext>
          </a:extLst>
        </p:spPr>
        <p:txBody>
          <a:bodyPr lIns="274320"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a:r>
              <a:rPr lang="en-US" sz="3200" b="1" dirty="0"/>
              <a:t>Updates on quantitative hydrologic storylines at NCAR</a:t>
            </a:r>
            <a:endParaRPr lang="en-US" sz="3200" dirty="0">
              <a:solidFill>
                <a:srgbClr val="004BA9"/>
              </a:solidFill>
              <a:latin typeface="Avenir Book" charset="0"/>
              <a:ea typeface="Avenir Book" charset="0"/>
              <a:cs typeface="Avenir Book" charset="0"/>
            </a:endParaRPr>
          </a:p>
        </p:txBody>
      </p:sp>
      <p:sp>
        <p:nvSpPr>
          <p:cNvPr id="73732" name="Title 4"/>
          <p:cNvSpPr txBox="1">
            <a:spLocks/>
          </p:cNvSpPr>
          <p:nvPr/>
        </p:nvSpPr>
        <p:spPr bwMode="auto">
          <a:xfrm>
            <a:off x="0" y="1530720"/>
            <a:ext cx="9144000" cy="101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r>
              <a:rPr lang="en-US" sz="1710" b="1" i="1" dirty="0">
                <a:solidFill>
                  <a:schemeClr val="tx2"/>
                </a:solidFill>
              </a:rPr>
              <a:t>Characterizing uncertainty and advances in large ensemble computational hydrology</a:t>
            </a:r>
          </a:p>
        </p:txBody>
      </p:sp>
      <p:sp>
        <p:nvSpPr>
          <p:cNvPr id="12" name="Subtitle 5"/>
          <p:cNvSpPr txBox="1">
            <a:spLocks/>
          </p:cNvSpPr>
          <p:nvPr/>
        </p:nvSpPr>
        <p:spPr bwMode="auto">
          <a:xfrm>
            <a:off x="486252" y="2197238"/>
            <a:ext cx="8171492" cy="571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spcBef>
                <a:spcPts val="0"/>
              </a:spcBef>
              <a:spcAft>
                <a:spcPts val="1000"/>
              </a:spcAft>
            </a:pPr>
            <a:r>
              <a:rPr lang="en-US" sz="1800" dirty="0">
                <a:solidFill>
                  <a:schemeClr val="tx2"/>
                </a:solidFill>
              </a:rPr>
              <a:t>Joseph Hamman, PE, PhD</a:t>
            </a:r>
          </a:p>
          <a:p>
            <a:pPr algn="ctr" eaLnBrk="1" hangingPunct="1">
              <a:spcBef>
                <a:spcPts val="0"/>
              </a:spcBef>
              <a:spcAft>
                <a:spcPts val="1000"/>
              </a:spcAft>
            </a:pPr>
            <a:r>
              <a:rPr lang="en-US" sz="1800" dirty="0">
                <a:solidFill>
                  <a:schemeClr val="tx2"/>
                </a:solidFill>
                <a:latin typeface="Avenir Book" charset="0"/>
                <a:ea typeface="Avenir Book" charset="0"/>
                <a:cs typeface="Avenir Book" charset="0"/>
              </a:rPr>
              <a:t>NCAR Research Applications Laboratory</a:t>
            </a:r>
          </a:p>
        </p:txBody>
      </p:sp>
      <p:sp>
        <p:nvSpPr>
          <p:cNvPr id="13" name="Title 4"/>
          <p:cNvSpPr txBox="1">
            <a:spLocks/>
          </p:cNvSpPr>
          <p:nvPr/>
        </p:nvSpPr>
        <p:spPr bwMode="auto">
          <a:xfrm>
            <a:off x="-1" y="6198441"/>
            <a:ext cx="9143999" cy="659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marL="693738" indent="-693738"/>
            <a:r>
              <a:rPr lang="en-US" sz="1200" b="1" i="1" dirty="0">
                <a:solidFill>
                  <a:schemeClr val="tx2"/>
                </a:solidFill>
                <a:latin typeface="+mj-lt"/>
              </a:rPr>
              <a:t>US Army Corps of Engineers Seattle District </a:t>
            </a:r>
          </a:p>
          <a:p>
            <a:pPr marL="693738" indent="-693738"/>
            <a:r>
              <a:rPr lang="en-US" sz="1200" b="1" i="1" dirty="0" err="1">
                <a:solidFill>
                  <a:schemeClr val="tx2"/>
                </a:solidFill>
                <a:latin typeface="+mj-lt"/>
              </a:rPr>
              <a:t>Friady</a:t>
            </a:r>
            <a:r>
              <a:rPr lang="en-US" sz="1200" b="1" i="1" dirty="0">
                <a:solidFill>
                  <a:schemeClr val="tx2"/>
                </a:solidFill>
                <a:latin typeface="+mj-lt"/>
              </a:rPr>
              <a:t> March 30, 2018</a:t>
            </a:r>
          </a:p>
        </p:txBody>
      </p:sp>
      <p:pic>
        <p:nvPicPr>
          <p:cNvPr id="14" name="Picture 10"/>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0" y="2994210"/>
            <a:ext cx="9143999" cy="3204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4"/>
          <a:stretch>
            <a:fillRect/>
          </a:stretch>
        </p:blipFill>
        <p:spPr>
          <a:xfrm>
            <a:off x="7297270" y="6259172"/>
            <a:ext cx="1810869" cy="580899"/>
          </a:xfrm>
          <a:prstGeom prst="rect">
            <a:avLst/>
          </a:prstGeom>
        </p:spPr>
      </p:pic>
      <p:sp>
        <p:nvSpPr>
          <p:cNvPr id="16" name="TextBox 15"/>
          <p:cNvSpPr txBox="1"/>
          <p:nvPr/>
        </p:nvSpPr>
        <p:spPr>
          <a:xfrm>
            <a:off x="7777920" y="5947387"/>
            <a:ext cx="1366080" cy="246221"/>
          </a:xfrm>
          <a:prstGeom prst="rect">
            <a:avLst/>
          </a:prstGeom>
          <a:noFill/>
        </p:spPr>
        <p:txBody>
          <a:bodyPr wrap="none" rtlCol="0">
            <a:spAutoFit/>
          </a:bodyPr>
          <a:lstStyle/>
          <a:p>
            <a:r>
              <a:rPr lang="en-US" sz="1000" dirty="0">
                <a:solidFill>
                  <a:schemeClr val="bg1"/>
                </a:solidFill>
              </a:rPr>
              <a:t>Photo: Steven </a:t>
            </a:r>
            <a:r>
              <a:rPr lang="en-US" sz="1000" dirty="0" err="1">
                <a:solidFill>
                  <a:schemeClr val="bg1"/>
                </a:solidFill>
              </a:rPr>
              <a:t>Gnam</a:t>
            </a:r>
            <a:endParaRPr lang="en-US" sz="1000" dirty="0">
              <a:solidFill>
                <a:schemeClr val="bg1"/>
              </a:solidFill>
            </a:endParaRPr>
          </a:p>
        </p:txBody>
      </p:sp>
    </p:spTree>
    <p:extLst>
      <p:ext uri="{BB962C8B-B14F-4D97-AF65-F5344CB8AC3E}">
        <p14:creationId xmlns:p14="http://schemas.microsoft.com/office/powerpoint/2010/main" val="42700433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AA68BF-1F52-924C-8C8D-B70D2666B2DE}"/>
              </a:ext>
            </a:extLst>
          </p:cNvPr>
          <p:cNvSpPr>
            <a:spLocks noGrp="1"/>
          </p:cNvSpPr>
          <p:nvPr>
            <p:ph type="title"/>
          </p:nvPr>
        </p:nvSpPr>
        <p:spPr/>
        <p:txBody>
          <a:bodyPr/>
          <a:lstStyle/>
          <a:p>
            <a:r>
              <a:rPr lang="en-US" b="1" dirty="0"/>
              <a:t>Understanding hydrologic change and model structure</a:t>
            </a:r>
            <a:endParaRPr lang="en-US" dirty="0"/>
          </a:p>
        </p:txBody>
      </p:sp>
      <p:sp>
        <p:nvSpPr>
          <p:cNvPr id="3" name="Content Placeholder 2">
            <a:extLst>
              <a:ext uri="{FF2B5EF4-FFF2-40B4-BE49-F238E27FC236}">
                <a16:creationId xmlns:a16="http://schemas.microsoft.com/office/drawing/2014/main" xmlns="" id="{7222F6D8-7EF4-4B47-87C6-CFADB83B94F5}"/>
              </a:ext>
            </a:extLst>
          </p:cNvPr>
          <p:cNvSpPr>
            <a:spLocks noGrp="1"/>
          </p:cNvSpPr>
          <p:nvPr>
            <p:ph idx="1"/>
          </p:nvPr>
        </p:nvSpPr>
        <p:spPr>
          <a:xfrm>
            <a:off x="628650" y="1825625"/>
            <a:ext cx="3742383" cy="4351338"/>
          </a:xfrm>
        </p:spPr>
        <p:txBody>
          <a:bodyPr>
            <a:normAutofit fontScale="85000" lnSpcReduction="10000"/>
          </a:bodyPr>
          <a:lstStyle/>
          <a:p>
            <a:r>
              <a:rPr lang="en-US" dirty="0"/>
              <a:t>Current work is focused on developing a </a:t>
            </a:r>
            <a:r>
              <a:rPr lang="en-US" b="1" dirty="0"/>
              <a:t>large</a:t>
            </a:r>
            <a:r>
              <a:rPr lang="en-US" dirty="0"/>
              <a:t> ensemble of hydrologic model simulations</a:t>
            </a:r>
          </a:p>
          <a:p>
            <a:r>
              <a:rPr lang="en-US" dirty="0"/>
              <a:t>This ensemble will be used to explore:</a:t>
            </a:r>
          </a:p>
          <a:p>
            <a:pPr marL="914400" lvl="1" indent="-457200">
              <a:buFont typeface="+mj-lt"/>
              <a:buAutoNum type="arabicPeriod"/>
            </a:pPr>
            <a:r>
              <a:rPr lang="en-US" dirty="0"/>
              <a:t>Role of hydrologic model structure/parameters</a:t>
            </a:r>
          </a:p>
          <a:p>
            <a:pPr marL="914400" lvl="1" indent="-457200">
              <a:buFont typeface="+mj-lt"/>
              <a:buAutoNum type="arabicPeriod"/>
            </a:pPr>
            <a:r>
              <a:rPr lang="en-US" dirty="0"/>
              <a:t>Sampling </a:t>
            </a:r>
            <a:r>
              <a:rPr lang="en-US"/>
              <a:t>/ culling approaches </a:t>
            </a:r>
            <a:endParaRPr lang="en-US" dirty="0"/>
          </a:p>
          <a:p>
            <a:pPr marL="914400" lvl="1" indent="-457200">
              <a:buFont typeface="+mj-lt"/>
              <a:buAutoNum type="arabicPeriod"/>
            </a:pPr>
            <a:r>
              <a:rPr lang="en-US" dirty="0"/>
              <a:t>Syntheses of uncertainty as a function of metric and methodological choices </a:t>
            </a:r>
          </a:p>
          <a:p>
            <a:endParaRPr lang="en-US" dirty="0"/>
          </a:p>
          <a:p>
            <a:endParaRPr lang="en-US" dirty="0"/>
          </a:p>
        </p:txBody>
      </p:sp>
      <p:pic>
        <p:nvPicPr>
          <p:cNvPr id="6" name="Picture 5">
            <a:extLst>
              <a:ext uri="{FF2B5EF4-FFF2-40B4-BE49-F238E27FC236}">
                <a16:creationId xmlns:a16="http://schemas.microsoft.com/office/drawing/2014/main" xmlns="" id="{406E51C8-ED0A-F146-ABE5-4D3A6F329994}"/>
              </a:ext>
            </a:extLst>
          </p:cNvPr>
          <p:cNvPicPr>
            <a:picLocks noChangeAspect="1"/>
          </p:cNvPicPr>
          <p:nvPr/>
        </p:nvPicPr>
        <p:blipFill rotWithShape="1">
          <a:blip r:embed="rId2">
            <a:extLst>
              <a:ext uri="{28A0092B-C50C-407E-A947-70E740481C1C}">
                <a14:useLocalDpi xmlns:a14="http://schemas.microsoft.com/office/drawing/2010/main"/>
              </a:ext>
            </a:extLst>
          </a:blip>
          <a:srcRect r="10818" b="18195"/>
          <a:stretch/>
        </p:blipFill>
        <p:spPr>
          <a:xfrm>
            <a:off x="4709990" y="1749729"/>
            <a:ext cx="2695645" cy="4741505"/>
          </a:xfrm>
          <a:prstGeom prst="rect">
            <a:avLst/>
          </a:prstGeom>
        </p:spPr>
      </p:pic>
      <p:sp>
        <p:nvSpPr>
          <p:cNvPr id="7" name="TextBox 6">
            <a:extLst>
              <a:ext uri="{FF2B5EF4-FFF2-40B4-BE49-F238E27FC236}">
                <a16:creationId xmlns:a16="http://schemas.microsoft.com/office/drawing/2014/main" xmlns="" id="{99011310-5104-B840-BC45-57D11B0E8831}"/>
              </a:ext>
            </a:extLst>
          </p:cNvPr>
          <p:cNvSpPr txBox="1"/>
          <p:nvPr/>
        </p:nvSpPr>
        <p:spPr>
          <a:xfrm>
            <a:off x="7744592" y="2441749"/>
            <a:ext cx="805798" cy="369332"/>
          </a:xfrm>
          <a:prstGeom prst="rect">
            <a:avLst/>
          </a:prstGeom>
          <a:noFill/>
        </p:spPr>
        <p:txBody>
          <a:bodyPr wrap="none" rtlCol="0">
            <a:spAutoFit/>
          </a:bodyPr>
          <a:lstStyle/>
          <a:p>
            <a:r>
              <a:rPr lang="en-US" dirty="0"/>
              <a:t>2 RCPs</a:t>
            </a:r>
          </a:p>
        </p:txBody>
      </p:sp>
      <p:sp>
        <p:nvSpPr>
          <p:cNvPr id="8" name="TextBox 7">
            <a:extLst>
              <a:ext uri="{FF2B5EF4-FFF2-40B4-BE49-F238E27FC236}">
                <a16:creationId xmlns:a16="http://schemas.microsoft.com/office/drawing/2014/main" xmlns="" id="{50F1194C-F6A6-604B-8D38-94E169121454}"/>
              </a:ext>
            </a:extLst>
          </p:cNvPr>
          <p:cNvSpPr txBox="1"/>
          <p:nvPr/>
        </p:nvSpPr>
        <p:spPr>
          <a:xfrm>
            <a:off x="7518126" y="1699489"/>
            <a:ext cx="1414860" cy="523220"/>
          </a:xfrm>
          <a:prstGeom prst="rect">
            <a:avLst/>
          </a:prstGeom>
          <a:noFill/>
        </p:spPr>
        <p:txBody>
          <a:bodyPr wrap="square" rtlCol="0">
            <a:spAutoFit/>
          </a:bodyPr>
          <a:lstStyle/>
          <a:p>
            <a:pPr algn="ctr"/>
            <a:r>
              <a:rPr lang="en-US" sz="1400" b="1" dirty="0"/>
              <a:t>Current Ensemble Scope</a:t>
            </a:r>
          </a:p>
        </p:txBody>
      </p:sp>
      <p:sp>
        <p:nvSpPr>
          <p:cNvPr id="9" name="TextBox 8">
            <a:extLst>
              <a:ext uri="{FF2B5EF4-FFF2-40B4-BE49-F238E27FC236}">
                <a16:creationId xmlns:a16="http://schemas.microsoft.com/office/drawing/2014/main" xmlns="" id="{1B7798ED-A963-A94F-836F-BCC5E70CDED2}"/>
              </a:ext>
            </a:extLst>
          </p:cNvPr>
          <p:cNvSpPr txBox="1"/>
          <p:nvPr/>
        </p:nvSpPr>
        <p:spPr>
          <a:xfrm>
            <a:off x="7575860" y="3106615"/>
            <a:ext cx="1143262" cy="369332"/>
          </a:xfrm>
          <a:prstGeom prst="rect">
            <a:avLst/>
          </a:prstGeom>
          <a:noFill/>
        </p:spPr>
        <p:txBody>
          <a:bodyPr wrap="none" rtlCol="0">
            <a:spAutoFit/>
          </a:bodyPr>
          <a:lstStyle/>
          <a:p>
            <a:r>
              <a:rPr lang="en-US" dirty="0"/>
              <a:t>~30 GCMs</a:t>
            </a:r>
          </a:p>
        </p:txBody>
      </p:sp>
      <p:sp>
        <p:nvSpPr>
          <p:cNvPr id="10" name="TextBox 9">
            <a:extLst>
              <a:ext uri="{FF2B5EF4-FFF2-40B4-BE49-F238E27FC236}">
                <a16:creationId xmlns:a16="http://schemas.microsoft.com/office/drawing/2014/main" xmlns="" id="{4C464B4D-71A0-CC4F-8698-D60F08BDB16F}"/>
              </a:ext>
            </a:extLst>
          </p:cNvPr>
          <p:cNvSpPr txBox="1"/>
          <p:nvPr/>
        </p:nvSpPr>
        <p:spPr>
          <a:xfrm>
            <a:off x="7310146" y="3831360"/>
            <a:ext cx="1674689" cy="369332"/>
          </a:xfrm>
          <a:prstGeom prst="rect">
            <a:avLst/>
          </a:prstGeom>
          <a:noFill/>
        </p:spPr>
        <p:txBody>
          <a:bodyPr wrap="none" rtlCol="0">
            <a:spAutoFit/>
          </a:bodyPr>
          <a:lstStyle/>
          <a:p>
            <a:r>
              <a:rPr lang="en-US" dirty="0"/>
              <a:t>1-30 Members*</a:t>
            </a:r>
          </a:p>
        </p:txBody>
      </p:sp>
      <p:sp>
        <p:nvSpPr>
          <p:cNvPr id="11" name="TextBox 10">
            <a:extLst>
              <a:ext uri="{FF2B5EF4-FFF2-40B4-BE49-F238E27FC236}">
                <a16:creationId xmlns:a16="http://schemas.microsoft.com/office/drawing/2014/main" xmlns="" id="{BBA4FA56-F4CA-BB4F-BC9F-19B1639C110C}"/>
              </a:ext>
            </a:extLst>
          </p:cNvPr>
          <p:cNvSpPr txBox="1"/>
          <p:nvPr/>
        </p:nvSpPr>
        <p:spPr>
          <a:xfrm>
            <a:off x="7362787" y="4672412"/>
            <a:ext cx="1725537" cy="369332"/>
          </a:xfrm>
          <a:prstGeom prst="rect">
            <a:avLst/>
          </a:prstGeom>
          <a:noFill/>
        </p:spPr>
        <p:txBody>
          <a:bodyPr wrap="none" rtlCol="0">
            <a:spAutoFit/>
          </a:bodyPr>
          <a:lstStyle/>
          <a:p>
            <a:r>
              <a:rPr lang="en-US" dirty="0"/>
              <a:t>10-15 Methods </a:t>
            </a:r>
          </a:p>
        </p:txBody>
      </p:sp>
      <p:sp>
        <p:nvSpPr>
          <p:cNvPr id="12" name="TextBox 11">
            <a:extLst>
              <a:ext uri="{FF2B5EF4-FFF2-40B4-BE49-F238E27FC236}">
                <a16:creationId xmlns:a16="http://schemas.microsoft.com/office/drawing/2014/main" xmlns="" id="{BE5AC6DF-8B1A-6C47-B21B-232E6FC85761}"/>
              </a:ext>
            </a:extLst>
          </p:cNvPr>
          <p:cNvSpPr txBox="1"/>
          <p:nvPr/>
        </p:nvSpPr>
        <p:spPr>
          <a:xfrm>
            <a:off x="7563036" y="5382425"/>
            <a:ext cx="1168910" cy="369332"/>
          </a:xfrm>
          <a:prstGeom prst="rect">
            <a:avLst/>
          </a:prstGeom>
          <a:noFill/>
        </p:spPr>
        <p:txBody>
          <a:bodyPr wrap="none" rtlCol="0">
            <a:spAutoFit/>
          </a:bodyPr>
          <a:lstStyle/>
          <a:p>
            <a:r>
              <a:rPr lang="en-US" dirty="0"/>
              <a:t>4+ Models</a:t>
            </a:r>
          </a:p>
        </p:txBody>
      </p:sp>
      <p:sp>
        <p:nvSpPr>
          <p:cNvPr id="13" name="TextBox 12">
            <a:extLst>
              <a:ext uri="{FF2B5EF4-FFF2-40B4-BE49-F238E27FC236}">
                <a16:creationId xmlns:a16="http://schemas.microsoft.com/office/drawing/2014/main" xmlns="" id="{1A1F022D-8822-FF46-861F-E2277B46DB33}"/>
              </a:ext>
            </a:extLst>
          </p:cNvPr>
          <p:cNvSpPr txBox="1"/>
          <p:nvPr/>
        </p:nvSpPr>
        <p:spPr>
          <a:xfrm>
            <a:off x="7558064" y="5925650"/>
            <a:ext cx="1045864" cy="369332"/>
          </a:xfrm>
          <a:prstGeom prst="rect">
            <a:avLst/>
          </a:prstGeom>
          <a:noFill/>
        </p:spPr>
        <p:txBody>
          <a:bodyPr wrap="none" rtlCol="0">
            <a:spAutoFit/>
          </a:bodyPr>
          <a:lstStyle/>
          <a:p>
            <a:r>
              <a:rPr lang="en-US" dirty="0"/>
              <a:t>1-10 Sets</a:t>
            </a:r>
          </a:p>
        </p:txBody>
      </p:sp>
    </p:spTree>
    <p:extLst>
      <p:ext uri="{BB962C8B-B14F-4D97-AF65-F5344CB8AC3E}">
        <p14:creationId xmlns:p14="http://schemas.microsoft.com/office/powerpoint/2010/main" val="40084049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4045" y="-63795"/>
            <a:ext cx="10515600" cy="1325563"/>
          </a:xfrm>
        </p:spPr>
        <p:txBody>
          <a:bodyPr/>
          <a:lstStyle/>
          <a:p>
            <a:r>
              <a:rPr lang="en-US" b="1" dirty="0" smtClean="0"/>
              <a:t>Variables worth collecting</a:t>
            </a:r>
            <a:endParaRPr lang="en-US" b="1" dirty="0"/>
          </a:p>
        </p:txBody>
      </p:sp>
      <p:sp>
        <p:nvSpPr>
          <p:cNvPr id="5" name="Content Placeholder 2"/>
          <p:cNvSpPr>
            <a:spLocks noGrp="1"/>
          </p:cNvSpPr>
          <p:nvPr>
            <p:ph idx="1"/>
          </p:nvPr>
        </p:nvSpPr>
        <p:spPr>
          <a:xfrm>
            <a:off x="221516" y="1147005"/>
            <a:ext cx="4925934" cy="5604669"/>
          </a:xfrm>
        </p:spPr>
        <p:txBody>
          <a:bodyPr>
            <a:normAutofit fontScale="70000" lnSpcReduction="20000"/>
          </a:bodyPr>
          <a:lstStyle/>
          <a:p>
            <a:r>
              <a:rPr lang="en-US" dirty="0" smtClean="0">
                <a:solidFill>
                  <a:schemeClr val="accent1"/>
                </a:solidFill>
              </a:rPr>
              <a:t>Daily streamflow at specific locations</a:t>
            </a:r>
          </a:p>
          <a:p>
            <a:pPr marL="457200" lvl="1" indent="0">
              <a:buNone/>
            </a:pPr>
            <a:r>
              <a:rPr lang="en-US" i="1" dirty="0" smtClean="0">
                <a:solidFill>
                  <a:schemeClr val="bg2">
                    <a:lumMod val="50000"/>
                  </a:schemeClr>
                </a:solidFill>
              </a:rPr>
              <a:t>Metrics</a:t>
            </a:r>
          </a:p>
          <a:p>
            <a:pPr lvl="2">
              <a:buFont typeface="Courier New" charset="0"/>
              <a:buChar char="o"/>
            </a:pPr>
            <a:r>
              <a:rPr lang="en-US" dirty="0" smtClean="0"/>
              <a:t>wet and dry years</a:t>
            </a:r>
          </a:p>
          <a:p>
            <a:pPr lvl="2">
              <a:buFont typeface="Courier New" charset="0"/>
              <a:buChar char="o"/>
            </a:pPr>
            <a:r>
              <a:rPr lang="en-US" dirty="0" smtClean="0"/>
              <a:t>high flows and summer low flows</a:t>
            </a:r>
          </a:p>
          <a:p>
            <a:pPr lvl="2">
              <a:buFont typeface="Courier New" charset="0"/>
              <a:buChar char="o"/>
            </a:pPr>
            <a:r>
              <a:rPr lang="en-US" dirty="0" smtClean="0"/>
              <a:t>volume shifts/seasonal hydrograph</a:t>
            </a:r>
          </a:p>
          <a:p>
            <a:pPr lvl="2">
              <a:buFont typeface="Courier New" charset="0"/>
              <a:buChar char="o"/>
            </a:pPr>
            <a:r>
              <a:rPr lang="en-US" dirty="0" smtClean="0"/>
              <a:t>Apr-Aug volume</a:t>
            </a:r>
          </a:p>
          <a:p>
            <a:pPr lvl="2">
              <a:buFont typeface="Courier New" charset="0"/>
              <a:buChar char="o"/>
            </a:pPr>
            <a:r>
              <a:rPr lang="en-US" dirty="0" smtClean="0"/>
              <a:t>½ annual flow volume </a:t>
            </a:r>
          </a:p>
          <a:p>
            <a:pPr lvl="2">
              <a:buFont typeface="Courier New" charset="0"/>
              <a:buChar char="o"/>
            </a:pPr>
            <a:r>
              <a:rPr lang="en-US" dirty="0" smtClean="0"/>
              <a:t>winter/spring volume ratio</a:t>
            </a:r>
          </a:p>
          <a:p>
            <a:pPr lvl="2">
              <a:buFont typeface="Courier New" charset="0"/>
              <a:buChar char="o"/>
            </a:pPr>
            <a:r>
              <a:rPr lang="en-US" dirty="0" smtClean="0"/>
              <a:t>consecutive dry years</a:t>
            </a:r>
          </a:p>
          <a:p>
            <a:pPr lvl="2">
              <a:buFont typeface="Courier New" charset="0"/>
              <a:buChar char="o"/>
            </a:pPr>
            <a:r>
              <a:rPr lang="en-US" dirty="0"/>
              <a:t>u</a:t>
            </a:r>
            <a:r>
              <a:rPr lang="en-US" dirty="0" smtClean="0"/>
              <a:t>sed as input to other models</a:t>
            </a:r>
          </a:p>
          <a:p>
            <a:pPr lvl="2">
              <a:buFont typeface="Courier New" charset="0"/>
              <a:buChar char="o"/>
            </a:pPr>
            <a:r>
              <a:rPr lang="en-US" dirty="0"/>
              <a:t>o</a:t>
            </a:r>
            <a:r>
              <a:rPr lang="en-US" dirty="0" smtClean="0"/>
              <a:t>thers?</a:t>
            </a:r>
          </a:p>
          <a:p>
            <a:pPr marL="457200" lvl="1" indent="0">
              <a:buNone/>
            </a:pPr>
            <a:r>
              <a:rPr lang="en-US" i="1" dirty="0" smtClean="0">
                <a:solidFill>
                  <a:schemeClr val="bg2">
                    <a:lumMod val="50000"/>
                  </a:schemeClr>
                </a:solidFill>
              </a:rPr>
              <a:t>Questions</a:t>
            </a:r>
          </a:p>
          <a:p>
            <a:pPr lvl="2">
              <a:buFont typeface="Courier New" charset="0"/>
              <a:buChar char="o"/>
            </a:pPr>
            <a:r>
              <a:rPr lang="en-US" dirty="0"/>
              <a:t>W</a:t>
            </a:r>
            <a:r>
              <a:rPr lang="en-US" dirty="0" smtClean="0"/>
              <a:t>hat locations are important? (e.g., reservoir inflows, inputs for regulation models)</a:t>
            </a:r>
          </a:p>
          <a:p>
            <a:pPr lvl="2">
              <a:buFont typeface="Courier New" charset="0"/>
              <a:buChar char="o"/>
            </a:pPr>
            <a:r>
              <a:rPr lang="en-US" dirty="0" smtClean="0"/>
              <a:t>Re: ½ annual volume – what is the starting point?  water year?  beginning of refill?</a:t>
            </a:r>
          </a:p>
          <a:p>
            <a:pPr lvl="2">
              <a:buFont typeface="Courier New" charset="0"/>
              <a:buChar char="o"/>
            </a:pPr>
            <a:endParaRPr lang="en-US" dirty="0" smtClean="0"/>
          </a:p>
          <a:p>
            <a:r>
              <a:rPr lang="en-US" dirty="0" smtClean="0">
                <a:solidFill>
                  <a:schemeClr val="accent1"/>
                </a:solidFill>
              </a:rPr>
              <a:t>Daily gridded runoff + </a:t>
            </a:r>
            <a:r>
              <a:rPr lang="en-US" dirty="0" err="1" smtClean="0">
                <a:solidFill>
                  <a:schemeClr val="accent1"/>
                </a:solidFill>
              </a:rPr>
              <a:t>baseflow</a:t>
            </a:r>
            <a:endParaRPr lang="en-US" dirty="0" smtClean="0">
              <a:solidFill>
                <a:schemeClr val="accent1"/>
              </a:solidFill>
            </a:endParaRPr>
          </a:p>
          <a:p>
            <a:pPr marL="457200" lvl="1" indent="0">
              <a:buNone/>
            </a:pPr>
            <a:r>
              <a:rPr lang="en-US" i="1" dirty="0" smtClean="0">
                <a:solidFill>
                  <a:schemeClr val="bg2">
                    <a:lumMod val="50000"/>
                  </a:schemeClr>
                </a:solidFill>
              </a:rPr>
              <a:t>Metrics </a:t>
            </a:r>
          </a:p>
          <a:p>
            <a:pPr lvl="2">
              <a:buFont typeface="Courier New" charset="0"/>
              <a:buChar char="o"/>
            </a:pPr>
            <a:r>
              <a:rPr lang="en-US" dirty="0" smtClean="0"/>
              <a:t>routed flow to any location (above)</a:t>
            </a:r>
          </a:p>
          <a:p>
            <a:pPr lvl="2">
              <a:buFont typeface="Courier New" charset="0"/>
              <a:buChar char="o"/>
            </a:pPr>
            <a:r>
              <a:rPr lang="en-US" dirty="0" smtClean="0"/>
              <a:t>drought measures (e.g., standardized runoff index)</a:t>
            </a:r>
          </a:p>
          <a:p>
            <a:pPr marL="457200" lvl="1" indent="0">
              <a:buNone/>
            </a:pPr>
            <a:r>
              <a:rPr lang="en-US" i="1" dirty="0" smtClean="0">
                <a:solidFill>
                  <a:schemeClr val="bg2">
                    <a:lumMod val="50000"/>
                  </a:schemeClr>
                </a:solidFill>
              </a:rPr>
              <a:t>Questions</a:t>
            </a:r>
          </a:p>
          <a:p>
            <a:pPr lvl="2">
              <a:buFont typeface="Courier New" charset="0"/>
              <a:buChar char="o"/>
            </a:pPr>
            <a:r>
              <a:rPr lang="en-US" dirty="0" smtClean="0"/>
              <a:t>what drought indices are important? (e.g., 20</a:t>
            </a:r>
            <a:r>
              <a:rPr lang="en-US" baseline="30000" dirty="0" smtClean="0"/>
              <a:t>th</a:t>
            </a:r>
            <a:r>
              <a:rPr lang="en-US" dirty="0" smtClean="0"/>
              <a:t> </a:t>
            </a:r>
            <a:r>
              <a:rPr lang="en-US" dirty="0"/>
              <a:t>percentile of Apr-Aug </a:t>
            </a:r>
            <a:r>
              <a:rPr lang="en-US" dirty="0" smtClean="0"/>
              <a:t>volume)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007" y="1030963"/>
            <a:ext cx="3279434" cy="2459576"/>
          </a:xfrm>
          <a:prstGeom prst="rect">
            <a:avLst/>
          </a:prstGeom>
        </p:spPr>
      </p:pic>
      <p:sp>
        <p:nvSpPr>
          <p:cNvPr id="7" name="Rectangle 6"/>
          <p:cNvSpPr/>
          <p:nvPr/>
        </p:nvSpPr>
        <p:spPr>
          <a:xfrm>
            <a:off x="5500007" y="3532354"/>
            <a:ext cx="3942516" cy="646331"/>
          </a:xfrm>
          <a:prstGeom prst="rect">
            <a:avLst/>
          </a:prstGeom>
        </p:spPr>
        <p:txBody>
          <a:bodyPr wrap="square">
            <a:spAutoFit/>
          </a:bodyPr>
          <a:lstStyle/>
          <a:p>
            <a:pPr marL="342900" indent="-342900">
              <a:buAutoNum type="arabicParenBoth"/>
            </a:pPr>
            <a:r>
              <a:rPr lang="en-US" dirty="0" smtClean="0"/>
              <a:t>dry </a:t>
            </a:r>
            <a:r>
              <a:rPr lang="en-US" dirty="0"/>
              <a:t>years less than 4.8 MAF </a:t>
            </a:r>
          </a:p>
          <a:p>
            <a:pPr marL="342900" indent="-342900">
              <a:buAutoNum type="arabicParenBoth"/>
            </a:pPr>
            <a:r>
              <a:rPr lang="en-US" dirty="0" smtClean="0"/>
              <a:t>wet </a:t>
            </a:r>
            <a:r>
              <a:rPr lang="en-US" dirty="0"/>
              <a:t>years greater than 7.5 </a:t>
            </a:r>
            <a:r>
              <a:rPr lang="en-US" dirty="0" smtClean="0"/>
              <a:t>MAF</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450" y="4715016"/>
            <a:ext cx="3875674" cy="1715224"/>
          </a:xfrm>
          <a:prstGeom prst="rect">
            <a:avLst/>
          </a:prstGeom>
        </p:spPr>
      </p:pic>
      <p:sp>
        <p:nvSpPr>
          <p:cNvPr id="9" name="Content Placeholder 2"/>
          <p:cNvSpPr txBox="1">
            <a:spLocks/>
          </p:cNvSpPr>
          <p:nvPr/>
        </p:nvSpPr>
        <p:spPr>
          <a:xfrm>
            <a:off x="5319799" y="6472055"/>
            <a:ext cx="4559539" cy="509037"/>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fontAlgn="auto">
              <a:spcAft>
                <a:spcPts val="0"/>
              </a:spcAft>
              <a:buFont typeface="Georgia"/>
              <a:buNone/>
            </a:pPr>
            <a:r>
              <a:rPr lang="en-US" sz="1200" dirty="0" smtClean="0">
                <a:solidFill>
                  <a:schemeClr val="bg1">
                    <a:lumMod val="50000"/>
                  </a:schemeClr>
                </a:solidFill>
              </a:rPr>
              <a:t>Libby Reservoir (1928-2008) data from BPA, NRNI</a:t>
            </a:r>
          </a:p>
          <a:p>
            <a:pPr marL="109728" indent="0" fontAlgn="auto">
              <a:spcAft>
                <a:spcPts val="0"/>
              </a:spcAft>
              <a:buFont typeface="Georgia"/>
              <a:buNone/>
            </a:pPr>
            <a:endParaRPr lang="en-US" sz="1200" dirty="0">
              <a:solidFill>
                <a:schemeClr val="bg1">
                  <a:lumMod val="50000"/>
                </a:schemeClr>
              </a:solidFill>
            </a:endParaRPr>
          </a:p>
        </p:txBody>
      </p:sp>
      <p:grpSp>
        <p:nvGrpSpPr>
          <p:cNvPr id="10" name="Group 9"/>
          <p:cNvGrpSpPr/>
          <p:nvPr/>
        </p:nvGrpSpPr>
        <p:grpSpPr>
          <a:xfrm>
            <a:off x="5582066" y="4548054"/>
            <a:ext cx="2908247" cy="589094"/>
            <a:chOff x="2317832" y="3713396"/>
            <a:chExt cx="3287837" cy="864899"/>
          </a:xfrm>
        </p:grpSpPr>
        <p:sp>
          <p:nvSpPr>
            <p:cNvPr id="11" name="TextBox 10"/>
            <p:cNvSpPr txBox="1"/>
            <p:nvPr/>
          </p:nvSpPr>
          <p:spPr>
            <a:xfrm>
              <a:off x="2611516" y="3954821"/>
              <a:ext cx="1031994" cy="338554"/>
            </a:xfrm>
            <a:prstGeom prst="rect">
              <a:avLst/>
            </a:prstGeom>
            <a:noFill/>
          </p:spPr>
          <p:txBody>
            <a:bodyPr wrap="square" rtlCol="0">
              <a:spAutoFit/>
            </a:bodyPr>
            <a:lstStyle/>
            <a:p>
              <a:r>
                <a:rPr lang="en-US" sz="1600" dirty="0" smtClean="0"/>
                <a:t>median</a:t>
              </a:r>
              <a:endParaRPr lang="en-US" sz="1600" dirty="0"/>
            </a:p>
          </p:txBody>
        </p:sp>
        <p:cxnSp>
          <p:nvCxnSpPr>
            <p:cNvPr id="12" name="Straight Arrow Connector 11"/>
            <p:cNvCxnSpPr/>
            <p:nvPr/>
          </p:nvCxnSpPr>
          <p:spPr>
            <a:xfrm flipH="1">
              <a:off x="2317832" y="3882673"/>
              <a:ext cx="246465" cy="3528"/>
            </a:xfrm>
            <a:prstGeom prst="straightConnector1">
              <a:avLst/>
            </a:prstGeom>
            <a:ln w="3175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04053" y="3713396"/>
              <a:ext cx="3001616" cy="338554"/>
            </a:xfrm>
            <a:prstGeom prst="rect">
              <a:avLst/>
            </a:prstGeom>
            <a:noFill/>
          </p:spPr>
          <p:txBody>
            <a:bodyPr wrap="square" rtlCol="0">
              <a:spAutoFit/>
            </a:bodyPr>
            <a:lstStyle/>
            <a:p>
              <a:r>
                <a:rPr lang="en-US" sz="1600" dirty="0"/>
                <a:t>i</a:t>
              </a:r>
              <a:r>
                <a:rPr lang="en-US" sz="1600" dirty="0" smtClean="0"/>
                <a:t>ndividual years</a:t>
              </a:r>
              <a:endParaRPr lang="en-US" sz="1600" dirty="0"/>
            </a:p>
          </p:txBody>
        </p:sp>
        <p:sp>
          <p:nvSpPr>
            <p:cNvPr id="14" name="TextBox 13"/>
            <p:cNvSpPr txBox="1"/>
            <p:nvPr/>
          </p:nvSpPr>
          <p:spPr>
            <a:xfrm>
              <a:off x="2604888" y="4239741"/>
              <a:ext cx="1031994" cy="338554"/>
            </a:xfrm>
            <a:prstGeom prst="rect">
              <a:avLst/>
            </a:prstGeom>
            <a:noFill/>
          </p:spPr>
          <p:txBody>
            <a:bodyPr wrap="square" rtlCol="0">
              <a:spAutoFit/>
            </a:bodyPr>
            <a:lstStyle/>
            <a:p>
              <a:r>
                <a:rPr lang="en-US" sz="1600" dirty="0" smtClean="0"/>
                <a:t>1934</a:t>
              </a:r>
              <a:endParaRPr lang="en-US" sz="1600" dirty="0"/>
            </a:p>
          </p:txBody>
        </p:sp>
        <p:cxnSp>
          <p:nvCxnSpPr>
            <p:cNvPr id="15" name="Straight Arrow Connector 14"/>
            <p:cNvCxnSpPr/>
            <p:nvPr/>
          </p:nvCxnSpPr>
          <p:spPr>
            <a:xfrm flipH="1">
              <a:off x="2324459" y="4127837"/>
              <a:ext cx="246465" cy="352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324461" y="4399505"/>
              <a:ext cx="246465" cy="3528"/>
            </a:xfrm>
            <a:prstGeom prst="straightConnector1">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1136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06575" y="1061943"/>
            <a:ext cx="6896725" cy="560466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accent1"/>
                </a:solidFill>
              </a:rPr>
              <a:t>Daily temperature</a:t>
            </a:r>
          </a:p>
          <a:p>
            <a:pPr marL="457200" lvl="1" indent="0">
              <a:buFont typeface="Arial" panose="020B0604020202020204" pitchFamily="34" charset="0"/>
              <a:buNone/>
            </a:pPr>
            <a:r>
              <a:rPr lang="en-US" i="1" dirty="0" smtClean="0">
                <a:solidFill>
                  <a:schemeClr val="bg2">
                    <a:lumMod val="50000"/>
                  </a:schemeClr>
                </a:solidFill>
              </a:rPr>
              <a:t>Metrics</a:t>
            </a:r>
          </a:p>
          <a:p>
            <a:pPr lvl="2">
              <a:buFont typeface="Courier New" charset="0"/>
              <a:buChar char="o"/>
            </a:pPr>
            <a:r>
              <a:rPr lang="en-US" dirty="0" smtClean="0"/>
              <a:t>seasonal changes</a:t>
            </a:r>
          </a:p>
          <a:p>
            <a:pPr lvl="2">
              <a:buFont typeface="Courier New" charset="0"/>
              <a:buChar char="o"/>
            </a:pPr>
            <a:r>
              <a:rPr lang="en-US" dirty="0" smtClean="0"/>
              <a:t>used as input to other models (stream temperature, fire models)</a:t>
            </a:r>
          </a:p>
          <a:p>
            <a:r>
              <a:rPr lang="en-US" dirty="0" smtClean="0">
                <a:solidFill>
                  <a:schemeClr val="accent1"/>
                </a:solidFill>
              </a:rPr>
              <a:t>Daily rain AND snow</a:t>
            </a:r>
          </a:p>
          <a:p>
            <a:pPr marL="457200" lvl="1" indent="0">
              <a:buFont typeface="Arial" panose="020B0604020202020204" pitchFamily="34" charset="0"/>
              <a:buNone/>
            </a:pPr>
            <a:r>
              <a:rPr lang="en-US" i="1" dirty="0" smtClean="0">
                <a:solidFill>
                  <a:schemeClr val="bg2">
                    <a:lumMod val="50000"/>
                  </a:schemeClr>
                </a:solidFill>
              </a:rPr>
              <a:t>Metrics </a:t>
            </a:r>
          </a:p>
          <a:p>
            <a:pPr lvl="2">
              <a:buFont typeface="Courier New" charset="0"/>
              <a:buChar char="o"/>
            </a:pPr>
            <a:r>
              <a:rPr lang="en-US" dirty="0" smtClean="0"/>
              <a:t>changes in fraction </a:t>
            </a:r>
            <a:r>
              <a:rPr lang="en-US" dirty="0" err="1" smtClean="0"/>
              <a:t>precip</a:t>
            </a:r>
            <a:r>
              <a:rPr lang="en-US" dirty="0" smtClean="0"/>
              <a:t> that comes as rain v. snow (e.g., 2011 big year, but mostly snow v. 2012, Apr-Aug got 2 MAF rain and was more problematic)</a:t>
            </a:r>
          </a:p>
          <a:p>
            <a:pPr lvl="2">
              <a:buFont typeface="Courier New" charset="0"/>
              <a:buChar char="o"/>
            </a:pPr>
            <a:r>
              <a:rPr lang="en-US" dirty="0" smtClean="0"/>
              <a:t>amount of rain (and snow) that comes in June</a:t>
            </a:r>
          </a:p>
          <a:p>
            <a:pPr lvl="2">
              <a:buFont typeface="Courier New" charset="0"/>
              <a:buChar char="o"/>
            </a:pPr>
            <a:r>
              <a:rPr lang="en-US" dirty="0" smtClean="0"/>
              <a:t>elevation of snowline (4000-4500, 5000,6000, 7000m)</a:t>
            </a:r>
          </a:p>
          <a:p>
            <a:pPr lvl="2">
              <a:buFont typeface="Courier New" charset="0"/>
              <a:buChar char="o"/>
            </a:pPr>
            <a:r>
              <a:rPr lang="en-US" dirty="0" smtClean="0"/>
              <a:t>Standardized </a:t>
            </a:r>
            <a:r>
              <a:rPr lang="en-US" dirty="0" err="1" smtClean="0"/>
              <a:t>precip</a:t>
            </a:r>
            <a:r>
              <a:rPr lang="en-US" dirty="0" smtClean="0"/>
              <a:t> index (SPI) drought indicator</a:t>
            </a:r>
          </a:p>
          <a:p>
            <a:pPr marL="457200" lvl="1" indent="0">
              <a:buFont typeface="Arial" panose="020B0604020202020204" pitchFamily="34" charset="0"/>
              <a:buNone/>
            </a:pPr>
            <a:r>
              <a:rPr lang="en-US" i="1" dirty="0" smtClean="0">
                <a:solidFill>
                  <a:schemeClr val="bg2">
                    <a:lumMod val="50000"/>
                  </a:schemeClr>
                </a:solidFill>
              </a:rPr>
              <a:t>Questions</a:t>
            </a:r>
          </a:p>
          <a:p>
            <a:pPr lvl="2">
              <a:buFont typeface="Courier New" charset="0"/>
              <a:buChar char="o"/>
            </a:pPr>
            <a:r>
              <a:rPr lang="en-US" dirty="0" smtClean="0"/>
              <a:t>Re: snowline – is it the event itself or where snowline is that year?</a:t>
            </a:r>
          </a:p>
          <a:p>
            <a:pPr lvl="2">
              <a:buFont typeface="Courier New" charset="0"/>
              <a:buChar char="o"/>
            </a:pPr>
            <a:endParaRPr lang="en-US" dirty="0" smtClean="0"/>
          </a:p>
          <a:p>
            <a:r>
              <a:rPr lang="en-US" dirty="0" smtClean="0">
                <a:solidFill>
                  <a:schemeClr val="accent1"/>
                </a:solidFill>
              </a:rPr>
              <a:t>Daily snowmelt, area upstream of gage</a:t>
            </a:r>
          </a:p>
          <a:p>
            <a:pPr marL="457200" lvl="1" indent="0">
              <a:buFont typeface="Arial" panose="020B0604020202020204" pitchFamily="34" charset="0"/>
              <a:buNone/>
            </a:pPr>
            <a:r>
              <a:rPr lang="en-US" i="1" dirty="0" smtClean="0">
                <a:solidFill>
                  <a:schemeClr val="bg2">
                    <a:lumMod val="50000"/>
                  </a:schemeClr>
                </a:solidFill>
              </a:rPr>
              <a:t>Metrics</a:t>
            </a:r>
          </a:p>
          <a:p>
            <a:pPr lvl="2">
              <a:buFont typeface="Courier New" charset="0"/>
              <a:buChar char="o"/>
            </a:pPr>
            <a:r>
              <a:rPr lang="en-US" dirty="0" smtClean="0"/>
              <a:t>date of peak (when 50% annual volume)</a:t>
            </a:r>
          </a:p>
          <a:p>
            <a:pPr marL="457200" lvl="1" indent="0">
              <a:buFont typeface="Arial" panose="020B0604020202020204" pitchFamily="34" charset="0"/>
              <a:buNone/>
            </a:pPr>
            <a:r>
              <a:rPr lang="en-US" i="1" dirty="0" smtClean="0">
                <a:solidFill>
                  <a:schemeClr val="bg2">
                    <a:lumMod val="50000"/>
                  </a:schemeClr>
                </a:solidFill>
              </a:rPr>
              <a:t>Questions</a:t>
            </a:r>
          </a:p>
          <a:p>
            <a:pPr lvl="2">
              <a:buFont typeface="Courier New" charset="0"/>
              <a:buChar char="o"/>
            </a:pPr>
            <a:r>
              <a:rPr lang="en-US" dirty="0" smtClean="0"/>
              <a:t>Does this give additional insight v. just ½ annual flow volume?</a:t>
            </a:r>
          </a:p>
          <a:p>
            <a:pPr lvl="2">
              <a:buFont typeface="Courier New" charset="0"/>
              <a:buChar char="o"/>
            </a:pPr>
            <a:endParaRPr lang="en-US" dirty="0" smtClean="0"/>
          </a:p>
          <a:p>
            <a:r>
              <a:rPr lang="en-US" dirty="0" smtClean="0">
                <a:solidFill>
                  <a:schemeClr val="accent1"/>
                </a:solidFill>
              </a:rPr>
              <a:t>Drought measures that include ET or soil moisture</a:t>
            </a:r>
          </a:p>
          <a:p>
            <a:pPr marL="457200" lvl="1" indent="0">
              <a:buFont typeface="Arial" panose="020B0604020202020204" pitchFamily="34" charset="0"/>
              <a:buNone/>
            </a:pPr>
            <a:r>
              <a:rPr lang="en-US" i="1" dirty="0" smtClean="0">
                <a:solidFill>
                  <a:schemeClr val="bg2">
                    <a:lumMod val="50000"/>
                  </a:schemeClr>
                </a:solidFill>
              </a:rPr>
              <a:t>Questions</a:t>
            </a:r>
          </a:p>
          <a:p>
            <a:pPr lvl="2">
              <a:buFont typeface="Courier New" charset="0"/>
              <a:buChar char="o"/>
            </a:pPr>
            <a:r>
              <a:rPr lang="en-US" dirty="0" smtClean="0"/>
              <a:t>What drought measures are important?</a:t>
            </a:r>
            <a:endParaRPr lang="en-US" dirty="0">
              <a:solidFill>
                <a:schemeClr val="accent1"/>
              </a:solidFill>
            </a:endParaRPr>
          </a:p>
        </p:txBody>
      </p:sp>
      <p:sp>
        <p:nvSpPr>
          <p:cNvPr id="6" name="Title 1"/>
          <p:cNvSpPr>
            <a:spLocks noGrp="1"/>
          </p:cNvSpPr>
          <p:nvPr>
            <p:ph type="title"/>
          </p:nvPr>
        </p:nvSpPr>
        <p:spPr>
          <a:xfrm>
            <a:off x="264045" y="-63795"/>
            <a:ext cx="10515600" cy="1325563"/>
          </a:xfrm>
        </p:spPr>
        <p:txBody>
          <a:bodyPr/>
          <a:lstStyle/>
          <a:p>
            <a:r>
              <a:rPr lang="en-US" b="1" dirty="0" smtClean="0"/>
              <a:t>Variables worth collecting</a:t>
            </a:r>
            <a:endParaRPr lang="en-US" b="1" dirty="0"/>
          </a:p>
        </p:txBody>
      </p:sp>
    </p:spTree>
    <p:extLst>
      <p:ext uri="{BB962C8B-B14F-4D97-AF65-F5344CB8AC3E}">
        <p14:creationId xmlns:p14="http://schemas.microsoft.com/office/powerpoint/2010/main" val="1300212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4045" y="-637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Metrics, reduced to a single </a:t>
            </a:r>
            <a:r>
              <a:rPr lang="en-US" b="1" dirty="0" smtClean="0"/>
              <a:t>number</a:t>
            </a:r>
            <a:endParaRPr lang="en-US" b="1" dirty="0"/>
          </a:p>
        </p:txBody>
      </p:sp>
      <p:sp>
        <p:nvSpPr>
          <p:cNvPr id="8" name="TextBox 7"/>
          <p:cNvSpPr txBox="1"/>
          <p:nvPr/>
        </p:nvSpPr>
        <p:spPr>
          <a:xfrm>
            <a:off x="264045" y="1073999"/>
            <a:ext cx="4573398" cy="5847755"/>
          </a:xfrm>
          <a:prstGeom prst="rect">
            <a:avLst/>
          </a:prstGeom>
          <a:noFill/>
        </p:spPr>
        <p:txBody>
          <a:bodyPr wrap="square" numCol="1" rtlCol="0">
            <a:spAutoFit/>
          </a:bodyPr>
          <a:lstStyle/>
          <a:p>
            <a:r>
              <a:rPr lang="en-US" sz="2400" u="sng" dirty="0"/>
              <a:t>S</a:t>
            </a:r>
            <a:r>
              <a:rPr lang="en-US" sz="2400" u="sng" dirty="0" smtClean="0"/>
              <a:t>treamflow</a:t>
            </a:r>
            <a:endParaRPr lang="en-US" sz="2400" dirty="0"/>
          </a:p>
          <a:p>
            <a:r>
              <a:rPr lang="en-US" sz="1400" dirty="0"/>
              <a:t>1. </a:t>
            </a:r>
            <a:r>
              <a:rPr lang="en-US" sz="1400" b="1" dirty="0">
                <a:solidFill>
                  <a:schemeClr val="accent1"/>
                </a:solidFill>
              </a:rPr>
              <a:t>Water supply season:  </a:t>
            </a:r>
            <a:r>
              <a:rPr lang="en-US" sz="1400" dirty="0"/>
              <a:t>flow volumes April-Aug (Libby), April-July (Dworshak)</a:t>
            </a:r>
          </a:p>
          <a:p>
            <a:r>
              <a:rPr lang="en-US" sz="1400" dirty="0"/>
              <a:t> </a:t>
            </a:r>
          </a:p>
          <a:p>
            <a:r>
              <a:rPr lang="en-US" sz="1400" dirty="0"/>
              <a:t>2.  </a:t>
            </a:r>
            <a:r>
              <a:rPr lang="en-US" sz="1400" b="1" dirty="0">
                <a:solidFill>
                  <a:schemeClr val="accent1"/>
                </a:solidFill>
              </a:rPr>
              <a:t>Dry years</a:t>
            </a:r>
          </a:p>
          <a:p>
            <a:r>
              <a:rPr lang="en-US" sz="1400" dirty="0" smtClean="0"/>
              <a:t># of </a:t>
            </a:r>
            <a:r>
              <a:rPr lang="en-US" sz="1400" dirty="0" err="1" smtClean="0"/>
              <a:t>yrs</a:t>
            </a:r>
            <a:r>
              <a:rPr lang="en-US" sz="1400" dirty="0" smtClean="0"/>
              <a:t> </a:t>
            </a:r>
            <a:r>
              <a:rPr lang="en-US" sz="1400" dirty="0"/>
              <a:t>April-Aug below 4.8 MAF for Libby.</a:t>
            </a:r>
          </a:p>
          <a:p>
            <a:r>
              <a:rPr lang="en-US" sz="1400" dirty="0"/>
              <a:t>OR: </a:t>
            </a:r>
            <a:r>
              <a:rPr lang="en-US" sz="1400" dirty="0" err="1" smtClean="0"/>
              <a:t>avg</a:t>
            </a:r>
            <a:r>
              <a:rPr lang="en-US" sz="1400" dirty="0" smtClean="0"/>
              <a:t> </a:t>
            </a:r>
            <a:r>
              <a:rPr lang="en-US" sz="1400" dirty="0"/>
              <a:t>of 10 driest April-Aug years in 50-year period (or 20% of whatever number of years)</a:t>
            </a:r>
          </a:p>
          <a:p>
            <a:r>
              <a:rPr lang="en-US" sz="1400" dirty="0"/>
              <a:t> </a:t>
            </a:r>
          </a:p>
          <a:p>
            <a:r>
              <a:rPr lang="en-US" sz="1400" dirty="0"/>
              <a:t>3. </a:t>
            </a:r>
            <a:r>
              <a:rPr lang="en-US" sz="1400" b="1" dirty="0">
                <a:solidFill>
                  <a:schemeClr val="accent1"/>
                </a:solidFill>
              </a:rPr>
              <a:t>Wet years</a:t>
            </a:r>
          </a:p>
          <a:p>
            <a:r>
              <a:rPr lang="en-US" sz="1400" dirty="0" smtClean="0"/>
              <a:t># </a:t>
            </a:r>
            <a:r>
              <a:rPr lang="en-US" sz="1400" dirty="0"/>
              <a:t>of </a:t>
            </a:r>
            <a:r>
              <a:rPr lang="en-US" sz="1400" dirty="0" err="1" smtClean="0"/>
              <a:t>yrs</a:t>
            </a:r>
            <a:r>
              <a:rPr lang="en-US" sz="1400" dirty="0" smtClean="0"/>
              <a:t> </a:t>
            </a:r>
            <a:r>
              <a:rPr lang="en-US" sz="1400" dirty="0"/>
              <a:t>April-Aug above 7.5 MAF and 9 MAF for Libby</a:t>
            </a:r>
          </a:p>
          <a:p>
            <a:r>
              <a:rPr lang="en-US" sz="1400" dirty="0"/>
              <a:t>OR: </a:t>
            </a:r>
            <a:r>
              <a:rPr lang="en-US" sz="1400" dirty="0" err="1" smtClean="0"/>
              <a:t>avg</a:t>
            </a:r>
            <a:r>
              <a:rPr lang="en-US" sz="1400" dirty="0" smtClean="0"/>
              <a:t> 10 </a:t>
            </a:r>
            <a:r>
              <a:rPr lang="en-US" sz="1400" dirty="0"/>
              <a:t>wettest April-Aug years in 50-year period</a:t>
            </a:r>
          </a:p>
          <a:p>
            <a:r>
              <a:rPr lang="en-US" sz="1400" dirty="0"/>
              <a:t> </a:t>
            </a:r>
          </a:p>
          <a:p>
            <a:r>
              <a:rPr lang="en-US" sz="1400" dirty="0"/>
              <a:t>4.  </a:t>
            </a:r>
            <a:r>
              <a:rPr lang="en-US" sz="1400" b="1" dirty="0">
                <a:solidFill>
                  <a:schemeClr val="accent1"/>
                </a:solidFill>
              </a:rPr>
              <a:t>Flow magnitude</a:t>
            </a:r>
          </a:p>
          <a:p>
            <a:r>
              <a:rPr lang="en-US" sz="1400" dirty="0" smtClean="0"/>
              <a:t># of </a:t>
            </a:r>
            <a:r>
              <a:rPr lang="en-US" sz="1400" dirty="0" err="1" smtClean="0"/>
              <a:t>yrs</a:t>
            </a:r>
            <a:r>
              <a:rPr lang="en-US" sz="1400" dirty="0" smtClean="0"/>
              <a:t> </a:t>
            </a:r>
            <a:r>
              <a:rPr lang="en-US" sz="1400" dirty="0"/>
              <a:t>with 7-day cumulative volume over X </a:t>
            </a:r>
            <a:r>
              <a:rPr lang="en-US" sz="1400" dirty="0" smtClean="0"/>
              <a:t>(e.g., 3000 </a:t>
            </a:r>
            <a:r>
              <a:rPr lang="en-US" sz="1400" dirty="0" err="1"/>
              <a:t>cfs</a:t>
            </a:r>
            <a:r>
              <a:rPr lang="en-US" sz="1400" dirty="0"/>
              <a:t> peak at Dworshak)</a:t>
            </a:r>
          </a:p>
          <a:p>
            <a:r>
              <a:rPr lang="en-US" sz="1400" dirty="0"/>
              <a:t>OR: </a:t>
            </a:r>
            <a:r>
              <a:rPr lang="en-US" sz="1400" dirty="0" smtClean="0"/>
              <a:t>highest </a:t>
            </a:r>
            <a:r>
              <a:rPr lang="en-US" sz="1400" dirty="0"/>
              <a:t>7-day cumulative volume for each year </a:t>
            </a:r>
            <a:r>
              <a:rPr lang="en-US" sz="1400" dirty="0" smtClean="0"/>
              <a:t>and take </a:t>
            </a:r>
            <a:r>
              <a:rPr lang="en-US" sz="1400" dirty="0"/>
              <a:t>the top 10 </a:t>
            </a:r>
            <a:r>
              <a:rPr lang="en-US" sz="1400" dirty="0" smtClean="0"/>
              <a:t>years</a:t>
            </a:r>
            <a:endParaRPr lang="en-US" sz="1400" dirty="0"/>
          </a:p>
          <a:p>
            <a:r>
              <a:rPr lang="en-US" sz="1400" dirty="0"/>
              <a:t>OR: highest 7-day cumulative volume (highest single event)</a:t>
            </a:r>
          </a:p>
          <a:p>
            <a:r>
              <a:rPr lang="en-US" sz="1400" dirty="0"/>
              <a:t>OR: average annual 7-day cumulative </a:t>
            </a:r>
            <a:r>
              <a:rPr lang="en-US" sz="1400" dirty="0" smtClean="0"/>
              <a:t>volume</a:t>
            </a:r>
          </a:p>
          <a:p>
            <a:endParaRPr lang="en-US" sz="1400" dirty="0"/>
          </a:p>
          <a:p>
            <a:r>
              <a:rPr lang="en-US" sz="1400" dirty="0"/>
              <a:t> 5. </a:t>
            </a:r>
            <a:r>
              <a:rPr lang="en-US" sz="1400" b="1" dirty="0">
                <a:solidFill>
                  <a:schemeClr val="accent1"/>
                </a:solidFill>
              </a:rPr>
              <a:t>Seasonality</a:t>
            </a:r>
          </a:p>
          <a:p>
            <a:r>
              <a:rPr lang="en-US" sz="1400" dirty="0" smtClean="0"/>
              <a:t># of </a:t>
            </a:r>
            <a:r>
              <a:rPr lang="en-US" sz="1400" dirty="0" err="1" smtClean="0"/>
              <a:t>yrs</a:t>
            </a:r>
            <a:r>
              <a:rPr lang="en-US" sz="1400" dirty="0" smtClean="0"/>
              <a:t> </a:t>
            </a:r>
            <a:r>
              <a:rPr lang="en-US" sz="1400" dirty="0"/>
              <a:t>Jan-Mar is greater than 1.0 MAF for Libby</a:t>
            </a:r>
          </a:p>
          <a:p>
            <a:r>
              <a:rPr lang="en-US" sz="1400" dirty="0"/>
              <a:t>OR:  flow volumes Jan-Mar </a:t>
            </a:r>
          </a:p>
          <a:p>
            <a:r>
              <a:rPr lang="en-US" sz="1400" dirty="0"/>
              <a:t>AND/OR: average of 10 wettest Jan-Mar</a:t>
            </a:r>
          </a:p>
          <a:p>
            <a:r>
              <a:rPr lang="en-US" sz="1400" dirty="0"/>
              <a:t> </a:t>
            </a:r>
          </a:p>
        </p:txBody>
      </p:sp>
      <p:sp>
        <p:nvSpPr>
          <p:cNvPr id="11" name="TextBox 10"/>
          <p:cNvSpPr txBox="1"/>
          <p:nvPr/>
        </p:nvSpPr>
        <p:spPr>
          <a:xfrm>
            <a:off x="5175115" y="1411914"/>
            <a:ext cx="3556857" cy="3693319"/>
          </a:xfrm>
          <a:prstGeom prst="rect">
            <a:avLst/>
          </a:prstGeom>
          <a:noFill/>
        </p:spPr>
        <p:txBody>
          <a:bodyPr wrap="square" numCol="1" rtlCol="0">
            <a:spAutoFit/>
          </a:bodyPr>
          <a:lstStyle/>
          <a:p>
            <a:r>
              <a:rPr lang="en-US" sz="1400" b="1" dirty="0" smtClean="0">
                <a:solidFill>
                  <a:schemeClr val="accent1"/>
                </a:solidFill>
              </a:rPr>
              <a:t>Other </a:t>
            </a:r>
            <a:r>
              <a:rPr lang="en-US" sz="1400" b="1" dirty="0">
                <a:solidFill>
                  <a:schemeClr val="accent1"/>
                </a:solidFill>
              </a:rPr>
              <a:t>possibilities:</a:t>
            </a:r>
          </a:p>
          <a:p>
            <a:r>
              <a:rPr lang="en-US" sz="1400" dirty="0"/>
              <a:t>- Normal years:  instead of wettest or driest, what about average of 20-80% (might be interesting to compare wet, normal, dry)</a:t>
            </a:r>
          </a:p>
          <a:p>
            <a:r>
              <a:rPr lang="en-US" sz="1400" dirty="0"/>
              <a:t>- System-wide triggers: most </a:t>
            </a:r>
            <a:r>
              <a:rPr lang="en-US" sz="1400" dirty="0" smtClean="0"/>
              <a:t>are </a:t>
            </a:r>
            <a:r>
              <a:rPr lang="en-US" sz="1400" dirty="0"/>
              <a:t>percentages (e.g., # of dry </a:t>
            </a:r>
            <a:r>
              <a:rPr lang="en-US" sz="1400" dirty="0" err="1"/>
              <a:t>yrs</a:t>
            </a:r>
            <a:r>
              <a:rPr lang="en-US" sz="1400" dirty="0"/>
              <a:t> at The </a:t>
            </a:r>
            <a:r>
              <a:rPr lang="en-US" sz="1400" dirty="0" err="1"/>
              <a:t>Dalles</a:t>
            </a:r>
            <a:r>
              <a:rPr lang="en-US" sz="1400" dirty="0"/>
              <a:t>, # of back-to-back dry </a:t>
            </a:r>
            <a:r>
              <a:rPr lang="en-US" sz="1400" dirty="0" err="1"/>
              <a:t>yrs</a:t>
            </a:r>
            <a:r>
              <a:rPr lang="en-US" sz="1400" dirty="0"/>
              <a:t>)</a:t>
            </a:r>
          </a:p>
          <a:p>
            <a:r>
              <a:rPr lang="en-US" sz="1400" dirty="0"/>
              <a:t> </a:t>
            </a:r>
          </a:p>
          <a:p>
            <a:r>
              <a:rPr lang="en-US" sz="2400" u="sng" dirty="0" smtClean="0"/>
              <a:t>Precipitation/snow</a:t>
            </a:r>
            <a:r>
              <a:rPr lang="en-US" sz="2400" u="sng" dirty="0"/>
              <a:t>:</a:t>
            </a:r>
            <a:endParaRPr lang="en-US" sz="2400" dirty="0"/>
          </a:p>
          <a:p>
            <a:r>
              <a:rPr lang="en-US" sz="1400" dirty="0"/>
              <a:t>1. change in fraction of how much Apr-Aug </a:t>
            </a:r>
            <a:r>
              <a:rPr lang="en-US" sz="1400" dirty="0" err="1"/>
              <a:t>precip</a:t>
            </a:r>
            <a:r>
              <a:rPr lang="en-US" sz="1400" dirty="0"/>
              <a:t> is rain (vs. snow)</a:t>
            </a:r>
          </a:p>
          <a:p>
            <a:r>
              <a:rPr lang="en-US" sz="1400" dirty="0"/>
              <a:t>2. amount of rain in June</a:t>
            </a:r>
          </a:p>
          <a:p>
            <a:r>
              <a:rPr lang="en-US" sz="1400" dirty="0"/>
              <a:t>3. something that captures the changes in snowlines</a:t>
            </a:r>
          </a:p>
          <a:p>
            <a:pPr marL="285750" indent="-285750">
              <a:buFontTx/>
              <a:buChar char="-"/>
            </a:pPr>
            <a:endParaRPr lang="en-US" sz="1400" dirty="0"/>
          </a:p>
          <a:p>
            <a:endParaRPr lang="en-US" sz="1400" dirty="0"/>
          </a:p>
        </p:txBody>
      </p:sp>
    </p:spTree>
    <p:extLst>
      <p:ext uri="{BB962C8B-B14F-4D97-AF65-F5344CB8AC3E}">
        <p14:creationId xmlns:p14="http://schemas.microsoft.com/office/powerpoint/2010/main" val="126050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4970" y="899160"/>
            <a:ext cx="3028014" cy="5806440"/>
          </a:xfrm>
          <a:prstGeom prst="rect">
            <a:avLst/>
          </a:prstGeom>
        </p:spPr>
      </p:pic>
      <p:sp>
        <p:nvSpPr>
          <p:cNvPr id="6" name="Content Placeholder 2"/>
          <p:cNvSpPr>
            <a:spLocks noGrp="1"/>
          </p:cNvSpPr>
          <p:nvPr>
            <p:ph idx="1"/>
          </p:nvPr>
        </p:nvSpPr>
        <p:spPr>
          <a:xfrm>
            <a:off x="6338047" y="1261278"/>
            <a:ext cx="2667000" cy="4325112"/>
          </a:xfrm>
        </p:spPr>
        <p:txBody>
          <a:bodyPr>
            <a:normAutofit/>
          </a:bodyPr>
          <a:lstStyle/>
          <a:p>
            <a:pPr>
              <a:spcAft>
                <a:spcPts val="1200"/>
              </a:spcAft>
            </a:pPr>
            <a:r>
              <a:rPr lang="en-US" sz="1800" dirty="0">
                <a:latin typeface="Avenir Book" charset="0"/>
                <a:ea typeface="Avenir Book" charset="0"/>
                <a:cs typeface="Avenir Book" charset="0"/>
              </a:rPr>
              <a:t>Explicitly estimate dominant sources of uncertainty in order to characterize the range of outcomes</a:t>
            </a:r>
          </a:p>
        </p:txBody>
      </p:sp>
      <p:sp>
        <p:nvSpPr>
          <p:cNvPr id="13" name="Rectangle 12"/>
          <p:cNvSpPr/>
          <p:nvPr/>
        </p:nvSpPr>
        <p:spPr>
          <a:xfrm>
            <a:off x="2757227" y="866931"/>
            <a:ext cx="724863" cy="4758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773183" y="853440"/>
            <a:ext cx="2217582" cy="5867150"/>
            <a:chOff x="2773183" y="1035820"/>
            <a:chExt cx="2217582" cy="5867150"/>
          </a:xfrm>
        </p:grpSpPr>
        <p:pic>
          <p:nvPicPr>
            <p:cNvPr id="14" name="Picture 1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773183" y="1035820"/>
              <a:ext cx="2217582" cy="4840325"/>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082835" y="5920090"/>
              <a:ext cx="1899515" cy="982880"/>
            </a:xfrm>
            <a:prstGeom prst="rect">
              <a:avLst/>
            </a:prstGeom>
          </p:spPr>
        </p:pic>
      </p:grpSp>
      <p:sp>
        <p:nvSpPr>
          <p:cNvPr id="18" name="Content Placeholder 2"/>
          <p:cNvSpPr txBox="1">
            <a:spLocks/>
          </p:cNvSpPr>
          <p:nvPr/>
        </p:nvSpPr>
        <p:spPr>
          <a:xfrm>
            <a:off x="6338046" y="2820251"/>
            <a:ext cx="2805953"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Aft>
                <a:spcPts val="1200"/>
              </a:spcAft>
            </a:pPr>
            <a:r>
              <a:rPr lang="en-US" sz="1800" dirty="0">
                <a:latin typeface="Avenir Book" charset="0"/>
                <a:ea typeface="Avenir Book" charset="0"/>
                <a:cs typeface="Avenir Book" charset="0"/>
              </a:rPr>
              <a:t>Reduce uncertainties </a:t>
            </a:r>
          </a:p>
          <a:p>
            <a:pPr fontAlgn="auto">
              <a:spcAft>
                <a:spcPts val="0"/>
              </a:spcAft>
            </a:pPr>
            <a:r>
              <a:rPr lang="en-US" sz="1800" dirty="0">
                <a:latin typeface="Avenir Book" charset="0"/>
                <a:ea typeface="Avenir Book" charset="0"/>
                <a:cs typeface="Avenir Book" charset="0"/>
              </a:rPr>
              <a:t>Sample from the range to construct </a:t>
            </a:r>
            <a:r>
              <a:rPr lang="en-US" sz="1800" b="1" dirty="0">
                <a:latin typeface="Avenir Black" charset="0"/>
                <a:ea typeface="Avenir Black" charset="0"/>
                <a:cs typeface="Avenir Black" charset="0"/>
              </a:rPr>
              <a:t>quantitative hydrologic storylines </a:t>
            </a:r>
            <a:r>
              <a:rPr lang="en-US" sz="1800" dirty="0">
                <a:latin typeface="Avenir Book" charset="0"/>
                <a:ea typeface="Avenir Book" charset="0"/>
                <a:cs typeface="Avenir Book" charset="0"/>
              </a:rPr>
              <a:t>useful for water resources planning</a:t>
            </a:r>
          </a:p>
          <a:p>
            <a:pPr marL="109728" indent="0" fontAlgn="auto">
              <a:spcAft>
                <a:spcPts val="0"/>
              </a:spcAft>
              <a:buNone/>
            </a:pPr>
            <a:endParaRPr lang="en-US" sz="800" dirty="0">
              <a:latin typeface="Avenir Book" charset="0"/>
              <a:ea typeface="Avenir Book" charset="0"/>
              <a:cs typeface="Avenir Book" charset="0"/>
            </a:endParaRPr>
          </a:p>
        </p:txBody>
      </p:sp>
      <p:pic>
        <p:nvPicPr>
          <p:cNvPr id="19" name="Picture 18"/>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4925520" y="822960"/>
            <a:ext cx="1444037" cy="5890010"/>
          </a:xfrm>
          <a:prstGeom prst="rect">
            <a:avLst/>
          </a:prstGeom>
        </p:spPr>
      </p:pic>
      <p:sp>
        <p:nvSpPr>
          <p:cNvPr id="15" name="Title 1"/>
          <p:cNvSpPr txBox="1">
            <a:spLocks/>
          </p:cNvSpPr>
          <p:nvPr/>
        </p:nvSpPr>
        <p:spPr>
          <a:xfrm>
            <a:off x="-1" y="1"/>
            <a:ext cx="8272131" cy="680484"/>
          </a:xfrm>
          <a:prstGeom prst="rect">
            <a:avLst/>
          </a:prstGeom>
        </p:spPr>
        <p:txBody>
          <a:bodyPr vert="horz" anchor="ctr">
            <a:normAutofit fontScale="90000" lnSpcReduction="20000"/>
          </a:bodyPr>
          <a:lstStyle>
            <a:lvl1pPr algn="l" rtl="0" eaLnBrk="1" latinLnBrk="0" hangingPunct="1">
              <a:spcBef>
                <a:spcPct val="0"/>
              </a:spcBef>
              <a:buNone/>
              <a:defRPr kumimoji="0" sz="3600" kern="1200">
                <a:solidFill>
                  <a:schemeClr val="tx2"/>
                </a:solidFill>
                <a:latin typeface="+mj-lt"/>
                <a:ea typeface="+mj-ea"/>
                <a:cs typeface="+mj-cs"/>
              </a:defRPr>
            </a:lvl1pPr>
          </a:lstStyle>
          <a:p>
            <a:pPr fontAlgn="auto">
              <a:spcAft>
                <a:spcPts val="0"/>
              </a:spcAft>
            </a:pPr>
            <a:r>
              <a:rPr lang="en-US" sz="5000" b="1" dirty="0">
                <a:solidFill>
                  <a:srgbClr val="03395D"/>
                </a:solidFill>
                <a:cs typeface="Arial" charset="0"/>
              </a:rPr>
              <a:t>Quantitative Hydrologic Storylines</a:t>
            </a:r>
          </a:p>
        </p:txBody>
      </p:sp>
      <p:pic>
        <p:nvPicPr>
          <p:cNvPr id="11" name="Picture 10" descr="ncar-logo-sm.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6354079"/>
            <a:ext cx="1604321" cy="503921"/>
          </a:xfrm>
          <a:prstGeom prst="rect">
            <a:avLst/>
          </a:prstGeom>
        </p:spPr>
      </p:pic>
    </p:spTree>
    <p:extLst>
      <p:ext uri="{BB962C8B-B14F-4D97-AF65-F5344CB8AC3E}">
        <p14:creationId xmlns:p14="http://schemas.microsoft.com/office/powerpoint/2010/main" val="423407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387" y="1324366"/>
            <a:ext cx="7886700" cy="4351339"/>
          </a:xfrm>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l="2841" r="4361" b="6633"/>
          <a:stretch/>
        </p:blipFill>
        <p:spPr>
          <a:xfrm>
            <a:off x="336444" y="953257"/>
            <a:ext cx="8458591" cy="4899565"/>
          </a:xfrm>
          <a:prstGeom prst="rect">
            <a:avLst/>
          </a:prstGeom>
          <a:ln>
            <a:solidFill>
              <a:schemeClr val="tx1"/>
            </a:solidFill>
          </a:ln>
        </p:spPr>
      </p:pic>
      <p:pic>
        <p:nvPicPr>
          <p:cNvPr id="5" name="Picture 4" descr="ncar-logo-sm.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 y="6354082"/>
            <a:ext cx="1604321" cy="503921"/>
          </a:xfrm>
          <a:prstGeom prst="rect">
            <a:avLst/>
          </a:prstGeom>
        </p:spPr>
      </p:pic>
      <p:sp>
        <p:nvSpPr>
          <p:cNvPr id="6" name="TextBox 5"/>
          <p:cNvSpPr txBox="1"/>
          <p:nvPr/>
        </p:nvSpPr>
        <p:spPr>
          <a:xfrm>
            <a:off x="5918158" y="4506154"/>
            <a:ext cx="2355284" cy="116955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285744" indent="-285744">
              <a:buFont typeface="Arial" charset="0"/>
              <a:buChar char="•"/>
            </a:pPr>
            <a:r>
              <a:rPr lang="en-US" sz="1400" dirty="0"/>
              <a:t>2 RCPs</a:t>
            </a:r>
          </a:p>
          <a:p>
            <a:pPr marL="285744" indent="-285744">
              <a:buFont typeface="Arial" charset="0"/>
              <a:buChar char="•"/>
            </a:pPr>
            <a:r>
              <a:rPr lang="en-US" sz="1400" dirty="0"/>
              <a:t>10 GCMs</a:t>
            </a:r>
          </a:p>
          <a:p>
            <a:pPr marL="285744" indent="-285744">
              <a:buFont typeface="Arial" charset="0"/>
              <a:buChar char="•"/>
            </a:pPr>
            <a:r>
              <a:rPr lang="en-US" sz="1400" dirty="0"/>
              <a:t>2 Downscaling Methods</a:t>
            </a:r>
          </a:p>
          <a:p>
            <a:pPr marL="285744" indent="-285744">
              <a:buFont typeface="Arial" charset="0"/>
              <a:buChar char="•"/>
            </a:pPr>
            <a:r>
              <a:rPr lang="en-US" sz="1400" dirty="0"/>
              <a:t>1 (2) Hydrologic Model*</a:t>
            </a:r>
          </a:p>
          <a:p>
            <a:pPr marL="285744" indent="-285744">
              <a:buFont typeface="Arial" charset="0"/>
              <a:buChar char="•"/>
            </a:pPr>
            <a:r>
              <a:rPr lang="en-US" sz="1400" dirty="0"/>
              <a:t>2 (4) Parameter Sets**</a:t>
            </a:r>
          </a:p>
        </p:txBody>
      </p:sp>
      <p:sp>
        <p:nvSpPr>
          <p:cNvPr id="7" name="Rectangle 6"/>
          <p:cNvSpPr/>
          <p:nvPr/>
        </p:nvSpPr>
        <p:spPr>
          <a:xfrm>
            <a:off x="5338831" y="1147253"/>
            <a:ext cx="2934613"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a:t>Example from the Hydrologic </a:t>
            </a:r>
            <a:r>
              <a:rPr lang="en-US" sz="1400" dirty="0"/>
              <a:t>Response of the Columbia River System to Climate Change [Data </a:t>
            </a:r>
            <a:r>
              <a:rPr lang="en-US" sz="1400"/>
              <a:t>set]</a:t>
            </a:r>
            <a:endParaRPr lang="en-US" sz="1400" dirty="0"/>
          </a:p>
        </p:txBody>
      </p:sp>
      <p:sp>
        <p:nvSpPr>
          <p:cNvPr id="8" name="Rectangle 2"/>
          <p:cNvSpPr txBox="1">
            <a:spLocks noChangeArrowheads="1"/>
          </p:cNvSpPr>
          <p:nvPr/>
        </p:nvSpPr>
        <p:spPr>
          <a:xfrm>
            <a:off x="413716" y="3"/>
            <a:ext cx="8177837" cy="95325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200" b="1" dirty="0">
                <a:solidFill>
                  <a:srgbClr val="000000"/>
                </a:solidFill>
                <a:ea typeface="ＭＳ Ｐゴシック" pitchFamily="34" charset="-128"/>
              </a:rPr>
              <a:t>Revealing and reducing uncertainties</a:t>
            </a:r>
          </a:p>
        </p:txBody>
      </p:sp>
    </p:spTree>
    <p:extLst>
      <p:ext uri="{BB962C8B-B14F-4D97-AF65-F5344CB8AC3E}">
        <p14:creationId xmlns:p14="http://schemas.microsoft.com/office/powerpoint/2010/main" val="19771529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375950"/>
            <a:ext cx="8515351" cy="967809"/>
          </a:xfrm>
        </p:spPr>
        <p:txBody>
          <a:bodyPr>
            <a:normAutofit fontScale="90000"/>
          </a:bodyPr>
          <a:lstStyle/>
          <a:p>
            <a:r>
              <a:rPr lang="en-US" b="1" dirty="0"/>
              <a:t>Changes in Streamflow Metrics </a:t>
            </a:r>
            <a:br>
              <a:rPr lang="en-US" b="1" dirty="0"/>
            </a:br>
            <a:r>
              <a:rPr lang="en-US" b="1" dirty="0"/>
              <a:t>(2080s-1980s)</a:t>
            </a:r>
          </a:p>
        </p:txBody>
      </p:sp>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707709" y="1568309"/>
            <a:ext cx="1294480" cy="3827628"/>
          </a:xfrm>
          <a:prstGeom prst="rect">
            <a:avLst/>
          </a:prstGeom>
        </p:spPr>
      </p:pic>
      <p:sp>
        <p:nvSpPr>
          <p:cNvPr id="9" name="TextBox 8"/>
          <p:cNvSpPr txBox="1"/>
          <p:nvPr/>
        </p:nvSpPr>
        <p:spPr>
          <a:xfrm>
            <a:off x="-441064" y="1818042"/>
            <a:ext cx="184731" cy="369332"/>
          </a:xfrm>
          <a:prstGeom prst="rect">
            <a:avLst/>
          </a:prstGeom>
          <a:noFill/>
        </p:spPr>
        <p:txBody>
          <a:bodyPr wrap="none" rtlCol="0">
            <a:spAutoFit/>
          </a:bodyPr>
          <a:lstStyle/>
          <a:p>
            <a:endParaRPr lang="en-US" dirty="0"/>
          </a:p>
        </p:txBody>
      </p:sp>
      <p:grpSp>
        <p:nvGrpSpPr>
          <p:cNvPr id="12" name="Group 11"/>
          <p:cNvGrpSpPr/>
          <p:nvPr/>
        </p:nvGrpSpPr>
        <p:grpSpPr>
          <a:xfrm>
            <a:off x="2974934" y="1614235"/>
            <a:ext cx="4414219" cy="1911759"/>
            <a:chOff x="4723934" y="862163"/>
            <a:chExt cx="4414219" cy="1911758"/>
          </a:xfrm>
        </p:grpSpPr>
        <p:pic>
          <p:nvPicPr>
            <p:cNvPr id="4" name="Picture 3"/>
            <p:cNvPicPr>
              <a:picLocks noChangeAspect="1"/>
            </p:cNvPicPr>
            <p:nvPr/>
          </p:nvPicPr>
          <p:blipFill>
            <a:blip r:embed="rId4"/>
            <a:stretch>
              <a:fillRect/>
            </a:stretch>
          </p:blipFill>
          <p:spPr>
            <a:xfrm>
              <a:off x="6419551" y="862163"/>
              <a:ext cx="2718602" cy="1911758"/>
            </a:xfrm>
            <a:prstGeom prst="rect">
              <a:avLst/>
            </a:prstGeom>
          </p:spPr>
        </p:pic>
        <p:cxnSp>
          <p:nvCxnSpPr>
            <p:cNvPr id="6" name="Straight Arrow Connector 5"/>
            <p:cNvCxnSpPr/>
            <p:nvPr/>
          </p:nvCxnSpPr>
          <p:spPr>
            <a:xfrm flipV="1">
              <a:off x="4723934" y="1855266"/>
              <a:ext cx="2252599" cy="56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2974933" y="3525994"/>
            <a:ext cx="4420067" cy="1915871"/>
            <a:chOff x="4723934" y="3128083"/>
            <a:chExt cx="4420066" cy="1915870"/>
          </a:xfrm>
        </p:grpSpPr>
        <p:pic>
          <p:nvPicPr>
            <p:cNvPr id="3" name="Picture 2"/>
            <p:cNvPicPr>
              <a:picLocks noChangeAspect="1"/>
            </p:cNvPicPr>
            <p:nvPr/>
          </p:nvPicPr>
          <p:blipFill>
            <a:blip r:embed="rId5"/>
            <a:stretch>
              <a:fillRect/>
            </a:stretch>
          </p:blipFill>
          <p:spPr>
            <a:xfrm>
              <a:off x="6419551" y="3128083"/>
              <a:ext cx="2724449" cy="1915870"/>
            </a:xfrm>
            <a:prstGeom prst="rect">
              <a:avLst/>
            </a:prstGeom>
          </p:spPr>
        </p:pic>
        <p:cxnSp>
          <p:nvCxnSpPr>
            <p:cNvPr id="11" name="Straight Arrow Connector 10"/>
            <p:cNvCxnSpPr/>
            <p:nvPr/>
          </p:nvCxnSpPr>
          <p:spPr>
            <a:xfrm flipV="1">
              <a:off x="4723934" y="4072970"/>
              <a:ext cx="2252598" cy="176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5" name="Picture 14" descr="ncar-logo-sm.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 y="6354082"/>
            <a:ext cx="1604321" cy="503921"/>
          </a:xfrm>
          <a:prstGeom prst="rect">
            <a:avLst/>
          </a:prstGeom>
        </p:spPr>
      </p:pic>
      <p:sp>
        <p:nvSpPr>
          <p:cNvPr id="5" name="TextBox 4"/>
          <p:cNvSpPr txBox="1"/>
          <p:nvPr/>
        </p:nvSpPr>
        <p:spPr>
          <a:xfrm>
            <a:off x="2677412" y="5857303"/>
            <a:ext cx="3926203" cy="646331"/>
          </a:xfrm>
          <a:prstGeom prst="rect">
            <a:avLst/>
          </a:prstGeom>
          <a:noFill/>
          <a:ln>
            <a:solidFill>
              <a:srgbClr val="00B050"/>
            </a:solidFill>
          </a:ln>
        </p:spPr>
        <p:txBody>
          <a:bodyPr wrap="none" rtlCol="0">
            <a:spAutoFit/>
          </a:bodyPr>
          <a:lstStyle/>
          <a:p>
            <a:r>
              <a:rPr lang="en-US" dirty="0"/>
              <a:t>What about the downscaling methods?</a:t>
            </a:r>
          </a:p>
          <a:p>
            <a:r>
              <a:rPr lang="en-US" dirty="0"/>
              <a:t>e.g. How different are BCSD and MACA?</a:t>
            </a:r>
          </a:p>
        </p:txBody>
      </p:sp>
      <p:sp>
        <p:nvSpPr>
          <p:cNvPr id="17" name="TextBox 16"/>
          <p:cNvSpPr txBox="1"/>
          <p:nvPr/>
        </p:nvSpPr>
        <p:spPr>
          <a:xfrm>
            <a:off x="5151859" y="1297467"/>
            <a:ext cx="1911357" cy="369332"/>
          </a:xfrm>
          <a:prstGeom prst="rect">
            <a:avLst/>
          </a:prstGeom>
          <a:noFill/>
        </p:spPr>
        <p:txBody>
          <a:bodyPr wrap="none" rtlCol="0">
            <a:spAutoFit/>
          </a:bodyPr>
          <a:lstStyle/>
          <a:p>
            <a:r>
              <a:rPr lang="en-US"/>
              <a:t>Model Parameters</a:t>
            </a:r>
            <a:endParaRPr lang="en-US" dirty="0"/>
          </a:p>
        </p:txBody>
      </p:sp>
      <p:pic>
        <p:nvPicPr>
          <p:cNvPr id="20" name="Picture 19"/>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125646" y="1570611"/>
            <a:ext cx="1576219" cy="3849340"/>
          </a:xfrm>
          <a:prstGeom prst="rect">
            <a:avLst/>
          </a:prstGeom>
        </p:spPr>
      </p:pic>
      <p:pic>
        <p:nvPicPr>
          <p:cNvPr id="21" name="Picture 20"/>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47183" y="5441863"/>
            <a:ext cx="5534568" cy="212220"/>
          </a:xfrm>
          <a:prstGeom prst="rect">
            <a:avLst/>
          </a:prstGeom>
        </p:spPr>
      </p:pic>
      <p:sp>
        <p:nvSpPr>
          <p:cNvPr id="24" name="TextBox 23"/>
          <p:cNvSpPr txBox="1"/>
          <p:nvPr/>
        </p:nvSpPr>
        <p:spPr>
          <a:xfrm>
            <a:off x="1478074" y="1279445"/>
            <a:ext cx="3523727" cy="307777"/>
          </a:xfrm>
          <a:prstGeom prst="rect">
            <a:avLst/>
          </a:prstGeom>
          <a:noFill/>
        </p:spPr>
        <p:txBody>
          <a:bodyPr wrap="square" rtlCol="0">
            <a:spAutoFit/>
          </a:bodyPr>
          <a:lstStyle/>
          <a:p>
            <a:r>
              <a:rPr lang="en-US" sz="1400" dirty="0"/>
              <a:t>Analysis </a:t>
            </a:r>
            <a:r>
              <a:rPr lang="en-US" sz="1400"/>
              <a:t>of Variance (ANOVA)</a:t>
            </a:r>
          </a:p>
        </p:txBody>
      </p:sp>
    </p:spTree>
    <p:extLst>
      <p:ext uri="{BB962C8B-B14F-4D97-AF65-F5344CB8AC3E}">
        <p14:creationId xmlns:p14="http://schemas.microsoft.com/office/powerpoint/2010/main" val="337745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CAR_qv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84694" y="2325380"/>
            <a:ext cx="2662780" cy="2048293"/>
          </a:xfrm>
          <a:prstGeom prst="rect">
            <a:avLst/>
          </a:prstGeom>
        </p:spPr>
      </p:pic>
      <p:sp>
        <p:nvSpPr>
          <p:cNvPr id="5" name="Title 1"/>
          <p:cNvSpPr>
            <a:spLocks noGrp="1"/>
          </p:cNvSpPr>
          <p:nvPr>
            <p:ph type="title"/>
          </p:nvPr>
        </p:nvSpPr>
        <p:spPr>
          <a:xfrm>
            <a:off x="1" y="147545"/>
            <a:ext cx="7658100" cy="1338356"/>
          </a:xfrm>
        </p:spPr>
        <p:txBody>
          <a:bodyPr>
            <a:noAutofit/>
          </a:bodyPr>
          <a:lstStyle/>
          <a:p>
            <a:r>
              <a:rPr lang="en-US" b="1" dirty="0"/>
              <a:t>Downscaling Method Complexity</a:t>
            </a:r>
          </a:p>
        </p:txBody>
      </p:sp>
      <p:cxnSp>
        <p:nvCxnSpPr>
          <p:cNvPr id="10" name="Straight Arrow Connector 9"/>
          <p:cNvCxnSpPr/>
          <p:nvPr/>
        </p:nvCxnSpPr>
        <p:spPr>
          <a:xfrm>
            <a:off x="400051" y="1791143"/>
            <a:ext cx="81153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0475" y="1779562"/>
            <a:ext cx="918841" cy="559961"/>
          </a:xfrm>
          <a:prstGeom prst="rect">
            <a:avLst/>
          </a:prstGeom>
          <a:noFill/>
        </p:spPr>
        <p:txBody>
          <a:bodyPr wrap="none" rtlCol="0">
            <a:spAutoFit/>
          </a:bodyPr>
          <a:lstStyle/>
          <a:p>
            <a:pPr algn="ctr"/>
            <a:r>
              <a:rPr lang="en-US" sz="1013" dirty="0"/>
              <a:t>Raw</a:t>
            </a:r>
          </a:p>
          <a:p>
            <a:pPr algn="ctr"/>
            <a:r>
              <a:rPr lang="en-US" sz="1013" dirty="0"/>
              <a:t>(spatial </a:t>
            </a:r>
          </a:p>
          <a:p>
            <a:pPr algn="ctr"/>
            <a:r>
              <a:rPr lang="en-US" sz="1013" dirty="0"/>
              <a:t>interpolation)</a:t>
            </a:r>
          </a:p>
        </p:txBody>
      </p:sp>
      <p:sp>
        <p:nvSpPr>
          <p:cNvPr id="12" name="TextBox 11"/>
          <p:cNvSpPr txBox="1"/>
          <p:nvPr/>
        </p:nvSpPr>
        <p:spPr>
          <a:xfrm>
            <a:off x="7867926" y="1826771"/>
            <a:ext cx="625491" cy="404085"/>
          </a:xfrm>
          <a:prstGeom prst="rect">
            <a:avLst/>
          </a:prstGeom>
          <a:noFill/>
        </p:spPr>
        <p:txBody>
          <a:bodyPr wrap="none" rtlCol="0">
            <a:spAutoFit/>
          </a:bodyPr>
          <a:lstStyle/>
          <a:p>
            <a:pPr algn="ctr"/>
            <a:r>
              <a:rPr lang="en-US" sz="1013" dirty="0"/>
              <a:t>High-res</a:t>
            </a:r>
          </a:p>
          <a:p>
            <a:pPr algn="ctr"/>
            <a:r>
              <a:rPr lang="en-US" sz="1013" dirty="0"/>
              <a:t>RCM</a:t>
            </a:r>
          </a:p>
        </p:txBody>
      </p:sp>
      <p:sp>
        <p:nvSpPr>
          <p:cNvPr id="13" name="TextBox 12"/>
          <p:cNvSpPr txBox="1"/>
          <p:nvPr/>
        </p:nvSpPr>
        <p:spPr>
          <a:xfrm>
            <a:off x="1837927" y="1820455"/>
            <a:ext cx="609461" cy="404085"/>
          </a:xfrm>
          <a:prstGeom prst="rect">
            <a:avLst/>
          </a:prstGeom>
          <a:noFill/>
        </p:spPr>
        <p:txBody>
          <a:bodyPr wrap="none" rtlCol="0">
            <a:spAutoFit/>
          </a:bodyPr>
          <a:lstStyle/>
          <a:p>
            <a:pPr algn="ctr"/>
            <a:r>
              <a:rPr lang="en-US" sz="1013" dirty="0"/>
              <a:t>Delta </a:t>
            </a:r>
          </a:p>
          <a:p>
            <a:pPr algn="ctr"/>
            <a:r>
              <a:rPr lang="en-US" sz="1013" dirty="0"/>
              <a:t>Method</a:t>
            </a:r>
          </a:p>
        </p:txBody>
      </p:sp>
      <p:sp>
        <p:nvSpPr>
          <p:cNvPr id="14" name="TextBox 13"/>
          <p:cNvSpPr txBox="1"/>
          <p:nvPr/>
        </p:nvSpPr>
        <p:spPr>
          <a:xfrm>
            <a:off x="2534551" y="1809177"/>
            <a:ext cx="463588" cy="248209"/>
          </a:xfrm>
          <a:prstGeom prst="rect">
            <a:avLst/>
          </a:prstGeom>
          <a:noFill/>
        </p:spPr>
        <p:txBody>
          <a:bodyPr wrap="none" rtlCol="0">
            <a:spAutoFit/>
          </a:bodyPr>
          <a:lstStyle/>
          <a:p>
            <a:pPr algn="ctr"/>
            <a:r>
              <a:rPr lang="en-US" sz="1013" dirty="0"/>
              <a:t>BCSD</a:t>
            </a:r>
          </a:p>
        </p:txBody>
      </p:sp>
      <p:sp>
        <p:nvSpPr>
          <p:cNvPr id="15" name="TextBox 14"/>
          <p:cNvSpPr txBox="1"/>
          <p:nvPr/>
        </p:nvSpPr>
        <p:spPr>
          <a:xfrm>
            <a:off x="3033724" y="1795975"/>
            <a:ext cx="760144" cy="404085"/>
          </a:xfrm>
          <a:prstGeom prst="rect">
            <a:avLst/>
          </a:prstGeom>
          <a:noFill/>
        </p:spPr>
        <p:txBody>
          <a:bodyPr wrap="none" rtlCol="0">
            <a:spAutoFit/>
          </a:bodyPr>
          <a:lstStyle/>
          <a:p>
            <a:pPr algn="ctr"/>
            <a:r>
              <a:rPr lang="en-US" sz="1013" dirty="0">
                <a:solidFill>
                  <a:srgbClr val="FF0000"/>
                </a:solidFill>
              </a:rPr>
              <a:t>Linear</a:t>
            </a:r>
          </a:p>
          <a:p>
            <a:pPr algn="ctr"/>
            <a:r>
              <a:rPr lang="en-US" sz="1013" dirty="0">
                <a:solidFill>
                  <a:srgbClr val="FF0000"/>
                </a:solidFill>
              </a:rPr>
              <a:t>Regression</a:t>
            </a:r>
          </a:p>
        </p:txBody>
      </p:sp>
      <p:sp>
        <p:nvSpPr>
          <p:cNvPr id="16" name="TextBox 15"/>
          <p:cNvSpPr txBox="1"/>
          <p:nvPr/>
        </p:nvSpPr>
        <p:spPr>
          <a:xfrm>
            <a:off x="3750973" y="1795974"/>
            <a:ext cx="551754" cy="248209"/>
          </a:xfrm>
          <a:prstGeom prst="rect">
            <a:avLst/>
          </a:prstGeom>
          <a:noFill/>
        </p:spPr>
        <p:txBody>
          <a:bodyPr wrap="none" rtlCol="0">
            <a:spAutoFit/>
          </a:bodyPr>
          <a:lstStyle/>
          <a:p>
            <a:r>
              <a:rPr lang="en-US" sz="1013">
                <a:solidFill>
                  <a:srgbClr val="FF0000"/>
                </a:solidFill>
              </a:rPr>
              <a:t>Analog</a:t>
            </a:r>
          </a:p>
        </p:txBody>
      </p:sp>
      <p:sp>
        <p:nvSpPr>
          <p:cNvPr id="17" name="TextBox 16"/>
          <p:cNvSpPr txBox="1"/>
          <p:nvPr/>
        </p:nvSpPr>
        <p:spPr>
          <a:xfrm>
            <a:off x="4147904" y="1800804"/>
            <a:ext cx="760144" cy="404085"/>
          </a:xfrm>
          <a:prstGeom prst="rect">
            <a:avLst/>
          </a:prstGeom>
          <a:noFill/>
        </p:spPr>
        <p:txBody>
          <a:bodyPr wrap="none" rtlCol="0">
            <a:spAutoFit/>
          </a:bodyPr>
          <a:lstStyle/>
          <a:p>
            <a:pPr algn="ctr"/>
            <a:r>
              <a:rPr lang="en-US" sz="1013" dirty="0">
                <a:solidFill>
                  <a:srgbClr val="FF0000"/>
                </a:solidFill>
              </a:rPr>
              <a:t>Analog</a:t>
            </a:r>
          </a:p>
          <a:p>
            <a:pPr algn="ctr"/>
            <a:r>
              <a:rPr lang="en-US" sz="1013" dirty="0">
                <a:solidFill>
                  <a:srgbClr val="FF0000"/>
                </a:solidFill>
              </a:rPr>
              <a:t>Regression</a:t>
            </a:r>
          </a:p>
        </p:txBody>
      </p:sp>
      <p:sp>
        <p:nvSpPr>
          <p:cNvPr id="18" name="TextBox 17"/>
          <p:cNvSpPr txBox="1"/>
          <p:nvPr/>
        </p:nvSpPr>
        <p:spPr>
          <a:xfrm>
            <a:off x="5151375" y="1794022"/>
            <a:ext cx="644727" cy="404085"/>
          </a:xfrm>
          <a:prstGeom prst="rect">
            <a:avLst/>
          </a:prstGeom>
          <a:noFill/>
        </p:spPr>
        <p:txBody>
          <a:bodyPr wrap="none" rtlCol="0">
            <a:spAutoFit/>
          </a:bodyPr>
          <a:lstStyle/>
          <a:p>
            <a:pPr algn="ctr"/>
            <a:r>
              <a:rPr lang="en-US" sz="1013" dirty="0"/>
              <a:t>Machine</a:t>
            </a:r>
          </a:p>
          <a:p>
            <a:pPr algn="ctr"/>
            <a:r>
              <a:rPr lang="en-US" sz="1013" dirty="0"/>
              <a:t>Learning</a:t>
            </a:r>
          </a:p>
        </p:txBody>
      </p:sp>
      <p:sp>
        <p:nvSpPr>
          <p:cNvPr id="19" name="TextBox 18"/>
          <p:cNvSpPr txBox="1"/>
          <p:nvPr/>
        </p:nvSpPr>
        <p:spPr>
          <a:xfrm>
            <a:off x="7219037" y="1834427"/>
            <a:ext cx="431528" cy="248209"/>
          </a:xfrm>
          <a:prstGeom prst="rect">
            <a:avLst/>
          </a:prstGeom>
          <a:noFill/>
        </p:spPr>
        <p:txBody>
          <a:bodyPr wrap="none" rtlCol="0">
            <a:spAutoFit/>
          </a:bodyPr>
          <a:lstStyle/>
          <a:p>
            <a:pPr algn="ctr"/>
            <a:r>
              <a:rPr lang="en-US" sz="1013" dirty="0"/>
              <a:t>ICAR</a:t>
            </a:r>
          </a:p>
        </p:txBody>
      </p:sp>
      <p:sp>
        <p:nvSpPr>
          <p:cNvPr id="21" name="TextBox 20"/>
          <p:cNvSpPr txBox="1"/>
          <p:nvPr/>
        </p:nvSpPr>
        <p:spPr>
          <a:xfrm>
            <a:off x="1623863" y="1415517"/>
            <a:ext cx="4734951" cy="307777"/>
          </a:xfrm>
          <a:prstGeom prst="rect">
            <a:avLst/>
          </a:prstGeom>
          <a:noFill/>
        </p:spPr>
        <p:txBody>
          <a:bodyPr wrap="none" rtlCol="0">
            <a:spAutoFit/>
          </a:bodyPr>
          <a:lstStyle/>
          <a:p>
            <a:r>
              <a:rPr lang="en-US" sz="1400" i="1" dirty="0"/>
              <a:t>Increasing methodological complexity in downscaling methods</a:t>
            </a:r>
          </a:p>
        </p:txBody>
      </p:sp>
      <p:grpSp>
        <p:nvGrpSpPr>
          <p:cNvPr id="22" name="Group 21"/>
          <p:cNvGrpSpPr/>
          <p:nvPr/>
        </p:nvGrpSpPr>
        <p:grpSpPr>
          <a:xfrm>
            <a:off x="3685761" y="2492901"/>
            <a:ext cx="1703232" cy="1719350"/>
            <a:chOff x="7573738" y="1580553"/>
            <a:chExt cx="3427587" cy="3479433"/>
          </a:xfrm>
        </p:grpSpPr>
        <p:grpSp>
          <p:nvGrpSpPr>
            <p:cNvPr id="23" name="Group 22"/>
            <p:cNvGrpSpPr/>
            <p:nvPr/>
          </p:nvGrpSpPr>
          <p:grpSpPr>
            <a:xfrm>
              <a:off x="7573738" y="1580553"/>
              <a:ext cx="3427587" cy="3479433"/>
              <a:chOff x="8678946" y="1580553"/>
              <a:chExt cx="2322386" cy="2493576"/>
            </a:xfrm>
          </p:grpSpPr>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18532" y="1580553"/>
                <a:ext cx="2082800" cy="2106832"/>
              </a:xfrm>
              <a:prstGeom prst="rect">
                <a:avLst/>
              </a:prstGeom>
            </p:spPr>
          </p:pic>
          <p:sp>
            <p:nvSpPr>
              <p:cNvPr id="26" name="TextBox 25"/>
              <p:cNvSpPr txBox="1"/>
              <p:nvPr/>
            </p:nvSpPr>
            <p:spPr>
              <a:xfrm>
                <a:off x="9604331" y="3714151"/>
                <a:ext cx="608069" cy="359978"/>
              </a:xfrm>
              <a:prstGeom prst="rect">
                <a:avLst/>
              </a:prstGeom>
              <a:noFill/>
            </p:spPr>
            <p:txBody>
              <a:bodyPr wrap="none" rtlCol="0">
                <a:spAutoFit/>
              </a:bodyPr>
              <a:lstStyle/>
              <a:p>
                <a:r>
                  <a:rPr lang="en-US" sz="1013" dirty="0"/>
                  <a:t>GCM</a:t>
                </a:r>
              </a:p>
            </p:txBody>
          </p:sp>
          <p:sp>
            <p:nvSpPr>
              <p:cNvPr id="27" name="TextBox 26"/>
              <p:cNvSpPr txBox="1"/>
              <p:nvPr/>
            </p:nvSpPr>
            <p:spPr>
              <a:xfrm rot="16200000">
                <a:off x="8206277" y="2380968"/>
                <a:ext cx="1283776" cy="338437"/>
              </a:xfrm>
              <a:prstGeom prst="rect">
                <a:avLst/>
              </a:prstGeom>
              <a:noFill/>
            </p:spPr>
            <p:txBody>
              <a:bodyPr wrap="none" rtlCol="0">
                <a:spAutoFit/>
              </a:bodyPr>
              <a:lstStyle/>
              <a:p>
                <a:r>
                  <a:rPr lang="en-US" sz="1013" dirty="0"/>
                  <a:t>Observations</a:t>
                </a:r>
              </a:p>
            </p:txBody>
          </p:sp>
          <p:cxnSp>
            <p:nvCxnSpPr>
              <p:cNvPr id="28" name="Straight Connector 27"/>
              <p:cNvCxnSpPr/>
              <p:nvPr/>
            </p:nvCxnSpPr>
            <p:spPr>
              <a:xfrm flipV="1">
                <a:off x="9147132" y="2039773"/>
                <a:ext cx="1565721" cy="1205512"/>
              </a:xfrm>
              <a:prstGeom prst="line">
                <a:avLst/>
              </a:prstGeom>
              <a:ln w="34925">
                <a:solidFill>
                  <a:srgbClr val="800000"/>
                </a:solidFill>
              </a:ln>
            </p:spPr>
            <p:style>
              <a:lnRef idx="2">
                <a:schemeClr val="accent1"/>
              </a:lnRef>
              <a:fillRef idx="0">
                <a:schemeClr val="accent1"/>
              </a:fillRef>
              <a:effectRef idx="1">
                <a:schemeClr val="accent1"/>
              </a:effectRef>
              <a:fontRef idx="minor">
                <a:schemeClr val="tx1"/>
              </a:fontRef>
            </p:style>
          </p:cxnSp>
        </p:grpSp>
        <p:cxnSp>
          <p:nvCxnSpPr>
            <p:cNvPr id="24" name="Straight Connector 23"/>
            <p:cNvCxnSpPr/>
            <p:nvPr/>
          </p:nvCxnSpPr>
          <p:spPr>
            <a:xfrm flipV="1">
              <a:off x="8264736" y="1890550"/>
              <a:ext cx="2242818" cy="2318195"/>
            </a:xfrm>
            <a:prstGeom prst="line">
              <a:avLst/>
            </a:prstGeom>
            <a:ln w="34925"/>
          </p:spPr>
          <p:style>
            <a:lnRef idx="2">
              <a:schemeClr val="accent1"/>
            </a:lnRef>
            <a:fillRef idx="0">
              <a:schemeClr val="accent1"/>
            </a:fillRef>
            <a:effectRef idx="1">
              <a:schemeClr val="accent1"/>
            </a:effectRef>
            <a:fontRef idx="minor">
              <a:schemeClr val="tx1"/>
            </a:fontRef>
          </p:style>
        </p:cxnSp>
      </p:grpSp>
      <p:pic>
        <p:nvPicPr>
          <p:cNvPr id="29" name="Picture 2" descr="ttps://rcmes.jpl.nasa.gov/sites/default/files/pictures/sdscale_Delta_addition.png"/>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780980" y="2424410"/>
            <a:ext cx="1509831" cy="152123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571864" y="2169193"/>
            <a:ext cx="915635" cy="248209"/>
          </a:xfrm>
          <a:prstGeom prst="rect">
            <a:avLst/>
          </a:prstGeom>
          <a:noFill/>
        </p:spPr>
        <p:txBody>
          <a:bodyPr wrap="none" rtlCol="0">
            <a:spAutoFit/>
          </a:bodyPr>
          <a:lstStyle/>
          <a:p>
            <a:r>
              <a:rPr lang="en-US" sz="1013" dirty="0">
                <a:solidFill>
                  <a:srgbClr val="FF0000"/>
                </a:solidFill>
              </a:rPr>
              <a:t>(Multivariate)</a:t>
            </a:r>
          </a:p>
        </p:txBody>
      </p:sp>
      <p:sp>
        <p:nvSpPr>
          <p:cNvPr id="32" name="TextBox 31"/>
          <p:cNvSpPr txBox="1"/>
          <p:nvPr/>
        </p:nvSpPr>
        <p:spPr>
          <a:xfrm>
            <a:off x="5807040" y="1779560"/>
            <a:ext cx="1079142" cy="559961"/>
          </a:xfrm>
          <a:prstGeom prst="rect">
            <a:avLst/>
          </a:prstGeom>
          <a:noFill/>
        </p:spPr>
        <p:txBody>
          <a:bodyPr wrap="none" rtlCol="0">
            <a:spAutoFit/>
          </a:bodyPr>
          <a:lstStyle/>
          <a:p>
            <a:pPr algn="ctr"/>
            <a:r>
              <a:rPr lang="en-US" sz="1013" dirty="0"/>
              <a:t>Low-res RCM</a:t>
            </a:r>
          </a:p>
          <a:p>
            <a:pPr algn="ctr"/>
            <a:r>
              <a:rPr lang="en-US" sz="1013" dirty="0"/>
              <a:t>+ regression</a:t>
            </a:r>
          </a:p>
          <a:p>
            <a:pPr algn="ctr"/>
            <a:r>
              <a:rPr lang="en-US" sz="1013" dirty="0"/>
              <a:t>(+ combinations)</a:t>
            </a:r>
          </a:p>
        </p:txBody>
      </p:sp>
      <p:sp>
        <p:nvSpPr>
          <p:cNvPr id="34" name="TextBox 33"/>
          <p:cNvSpPr txBox="1"/>
          <p:nvPr/>
        </p:nvSpPr>
        <p:spPr>
          <a:xfrm>
            <a:off x="212670" y="4212656"/>
            <a:ext cx="2859411" cy="1339597"/>
          </a:xfrm>
          <a:prstGeom prst="rect">
            <a:avLst/>
          </a:prstGeom>
          <a:noFill/>
        </p:spPr>
        <p:txBody>
          <a:bodyPr wrap="square" rtlCol="0">
            <a:spAutoFit/>
          </a:bodyPr>
          <a:lstStyle/>
          <a:p>
            <a:r>
              <a:rPr lang="en-US" sz="1351" b="1" dirty="0"/>
              <a:t>Tradeoffs:</a:t>
            </a:r>
          </a:p>
          <a:p>
            <a:pPr marL="214308" indent="-214308">
              <a:buFont typeface="Arial" charset="0"/>
              <a:buChar char="•"/>
            </a:pPr>
            <a:r>
              <a:rPr lang="en-US" sz="1351" dirty="0"/>
              <a:t>Physical realism vs. computational cost</a:t>
            </a:r>
          </a:p>
          <a:p>
            <a:pPr marL="214308" indent="-214308">
              <a:buFont typeface="Arial" charset="0"/>
              <a:buChar char="•"/>
            </a:pPr>
            <a:r>
              <a:rPr lang="en-US" sz="1351" dirty="0"/>
              <a:t>Single realization vs. ensemble</a:t>
            </a:r>
          </a:p>
          <a:p>
            <a:pPr marL="214308" indent="-214308">
              <a:buFont typeface="Arial" charset="0"/>
              <a:buChar char="•"/>
            </a:pPr>
            <a:r>
              <a:rPr lang="en-US" sz="1351" dirty="0"/>
              <a:t>Explicit physics/feedbacks vs. simplicity</a:t>
            </a:r>
          </a:p>
        </p:txBody>
      </p:sp>
      <p:sp>
        <p:nvSpPr>
          <p:cNvPr id="33" name="TextBox 32"/>
          <p:cNvSpPr txBox="1"/>
          <p:nvPr/>
        </p:nvSpPr>
        <p:spPr>
          <a:xfrm>
            <a:off x="376018" y="1773114"/>
            <a:ext cx="445956" cy="248209"/>
          </a:xfrm>
          <a:prstGeom prst="rect">
            <a:avLst/>
          </a:prstGeom>
          <a:noFill/>
        </p:spPr>
        <p:txBody>
          <a:bodyPr wrap="none" rtlCol="0">
            <a:spAutoFit/>
          </a:bodyPr>
          <a:lstStyle/>
          <a:p>
            <a:pPr algn="ctr"/>
            <a:r>
              <a:rPr lang="en-US" sz="1013" dirty="0"/>
              <a:t>GCM</a:t>
            </a:r>
          </a:p>
        </p:txBody>
      </p:sp>
      <p:grpSp>
        <p:nvGrpSpPr>
          <p:cNvPr id="36" name="Group 35"/>
          <p:cNvGrpSpPr/>
          <p:nvPr/>
        </p:nvGrpSpPr>
        <p:grpSpPr>
          <a:xfrm>
            <a:off x="3015934" y="1712291"/>
            <a:ext cx="5541321" cy="3541176"/>
            <a:chOff x="4021242" y="1140053"/>
            <a:chExt cx="7388429" cy="4721568"/>
          </a:xfrm>
        </p:grpSpPr>
        <p:sp>
          <p:nvSpPr>
            <p:cNvPr id="7" name="Rounded Rectangle 6"/>
            <p:cNvSpPr/>
            <p:nvPr/>
          </p:nvSpPr>
          <p:spPr>
            <a:xfrm>
              <a:off x="4021242" y="1140053"/>
              <a:ext cx="5232603" cy="3635671"/>
            </a:xfrm>
            <a:prstGeom prst="roundRect">
              <a:avLst/>
            </a:prstGeom>
            <a:noFill/>
            <a:ln w="38100">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 name="TextBox 7"/>
            <p:cNvSpPr txBox="1"/>
            <p:nvPr/>
          </p:nvSpPr>
          <p:spPr>
            <a:xfrm>
              <a:off x="7262124" y="5369178"/>
              <a:ext cx="4147547" cy="492443"/>
            </a:xfrm>
            <a:prstGeom prst="rect">
              <a:avLst/>
            </a:prstGeom>
            <a:noFill/>
          </p:spPr>
          <p:txBody>
            <a:bodyPr wrap="none" rtlCol="0">
              <a:spAutoFit/>
            </a:bodyPr>
            <a:lstStyle/>
            <a:p>
              <a:r>
                <a:rPr lang="en-US" dirty="0" err="1"/>
                <a:t>En</a:t>
              </a:r>
              <a:r>
                <a:rPr lang="en-US" dirty="0"/>
                <a:t>-GARD is targeting this space</a:t>
              </a:r>
            </a:p>
          </p:txBody>
        </p:sp>
        <p:cxnSp>
          <p:nvCxnSpPr>
            <p:cNvPr id="20" name="Elbow Connector 19"/>
            <p:cNvCxnSpPr>
              <a:stCxn id="8" idx="1"/>
            </p:cNvCxnSpPr>
            <p:nvPr/>
          </p:nvCxnSpPr>
          <p:spPr>
            <a:xfrm rot="10800000">
              <a:off x="6714356" y="4775738"/>
              <a:ext cx="547769" cy="839661"/>
            </a:xfrm>
            <a:prstGeom prst="bentConnector2">
              <a:avLst/>
            </a:prstGeom>
            <a:ln w="28575">
              <a:solidFill>
                <a:srgbClr val="3366FF"/>
              </a:solidFill>
              <a:tailEnd type="triangle"/>
            </a:ln>
          </p:spPr>
          <p:style>
            <a:lnRef idx="1">
              <a:schemeClr val="accent1"/>
            </a:lnRef>
            <a:fillRef idx="0">
              <a:schemeClr val="accent1"/>
            </a:fillRef>
            <a:effectRef idx="0">
              <a:schemeClr val="accent1"/>
            </a:effectRef>
            <a:fontRef idx="minor">
              <a:schemeClr val="tx1"/>
            </a:fontRef>
          </p:style>
        </p:cxnSp>
      </p:grpSp>
      <p:pic>
        <p:nvPicPr>
          <p:cNvPr id="37" name="Picture 36"/>
          <p:cNvPicPr>
            <a:picLocks noChangeAspect="1"/>
          </p:cNvPicPr>
          <p:nvPr/>
        </p:nvPicPr>
        <p:blipFill>
          <a:blip r:embed="rId8"/>
          <a:stretch>
            <a:fillRect/>
          </a:stretch>
        </p:blipFill>
        <p:spPr>
          <a:xfrm>
            <a:off x="92782" y="6360915"/>
            <a:ext cx="1549595" cy="497087"/>
          </a:xfrm>
          <a:prstGeom prst="rect">
            <a:avLst/>
          </a:prstGeom>
        </p:spPr>
      </p:pic>
      <p:grpSp>
        <p:nvGrpSpPr>
          <p:cNvPr id="35" name="Group 34"/>
          <p:cNvGrpSpPr/>
          <p:nvPr/>
        </p:nvGrpSpPr>
        <p:grpSpPr>
          <a:xfrm>
            <a:off x="7067087" y="1123282"/>
            <a:ext cx="798460" cy="1166473"/>
            <a:chOff x="4021242" y="-1459475"/>
            <a:chExt cx="5337189" cy="6235199"/>
          </a:xfrm>
        </p:grpSpPr>
        <p:sp>
          <p:nvSpPr>
            <p:cNvPr id="38" name="Rounded Rectangle 37"/>
            <p:cNvSpPr/>
            <p:nvPr/>
          </p:nvSpPr>
          <p:spPr>
            <a:xfrm>
              <a:off x="4021242" y="1140053"/>
              <a:ext cx="5232603" cy="3635671"/>
            </a:xfrm>
            <a:prstGeom prst="roundRect">
              <a:avLst/>
            </a:prstGeom>
            <a:noFill/>
            <a:ln w="38100">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 name="TextBox 38"/>
            <p:cNvSpPr txBox="1"/>
            <p:nvPr/>
          </p:nvSpPr>
          <p:spPr>
            <a:xfrm>
              <a:off x="5188136" y="-1459475"/>
              <a:ext cx="4170295" cy="1974206"/>
            </a:xfrm>
            <a:prstGeom prst="rect">
              <a:avLst/>
            </a:prstGeom>
            <a:noFill/>
          </p:spPr>
          <p:txBody>
            <a:bodyPr wrap="none" rtlCol="0">
              <a:spAutoFit/>
            </a:bodyPr>
            <a:lstStyle/>
            <a:p>
              <a:r>
                <a:rPr lang="en-US" dirty="0"/>
                <a:t>ICAR</a:t>
              </a:r>
            </a:p>
          </p:txBody>
        </p:sp>
        <p:cxnSp>
          <p:nvCxnSpPr>
            <p:cNvPr id="40" name="Elbow Connector 39"/>
            <p:cNvCxnSpPr>
              <a:endCxn id="38" idx="0"/>
            </p:cNvCxnSpPr>
            <p:nvPr/>
          </p:nvCxnSpPr>
          <p:spPr>
            <a:xfrm rot="5400000">
              <a:off x="6455070" y="223906"/>
              <a:ext cx="1098629" cy="733669"/>
            </a:xfrm>
            <a:prstGeom prst="bentConnector3">
              <a:avLst>
                <a:gd name="adj1" fmla="val 50000"/>
              </a:avLst>
            </a:prstGeom>
            <a:ln w="28575">
              <a:solidFill>
                <a:srgbClr val="3366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417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60"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1"/>
                                        </p:tgtEl>
                                      </p:cBhvr>
                                    </p:cmd>
                                  </p:childTnLst>
                                </p:cTn>
                              </p:par>
                            </p:childTnLst>
                          </p:cTn>
                        </p:par>
                      </p:childTnLst>
                    </p:cTn>
                  </p:par>
                </p:childTnLst>
              </p:cTn>
              <p:nextCondLst>
                <p:cond evt="onClick" delay="0">
                  <p:tgtEl>
                    <p:spTgt spid="31"/>
                  </p:tgtEl>
                </p:cond>
              </p:nextCondLst>
            </p:seq>
            <p:video>
              <p:cMediaNode vol="80000">
                <p:cTn id="20" repeatCount="indefinite" fill="hold" display="0">
                  <p:stCondLst>
                    <p:cond delay="indefinite"/>
                  </p:stCondLst>
                </p:cTn>
                <p:tgtEl>
                  <p:spTgt spid="3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p:cNvSpPr>
            <a:spLocks noGrp="1"/>
          </p:cNvSpPr>
          <p:nvPr>
            <p:ph type="title"/>
          </p:nvPr>
        </p:nvSpPr>
        <p:spPr>
          <a:xfrm>
            <a:off x="84554" y="255535"/>
            <a:ext cx="7916449" cy="982719"/>
          </a:xfrm>
        </p:spPr>
        <p:txBody>
          <a:bodyPr>
            <a:normAutofit fontScale="90000"/>
          </a:bodyPr>
          <a:lstStyle/>
          <a:p>
            <a:r>
              <a:rPr lang="en-US" b="1" dirty="0"/>
              <a:t>Developing a large ensemble of downscaled data</a:t>
            </a:r>
          </a:p>
        </p:txBody>
      </p:sp>
      <p:sp>
        <p:nvSpPr>
          <p:cNvPr id="9" name="Content Placeholder 2"/>
          <p:cNvSpPr>
            <a:spLocks noGrp="1"/>
          </p:cNvSpPr>
          <p:nvPr>
            <p:ph idx="1"/>
          </p:nvPr>
        </p:nvSpPr>
        <p:spPr>
          <a:xfrm>
            <a:off x="84553" y="1478072"/>
            <a:ext cx="4255717" cy="2085584"/>
          </a:xfrm>
        </p:spPr>
        <p:txBody>
          <a:bodyPr>
            <a:normAutofit/>
          </a:bodyPr>
          <a:lstStyle/>
          <a:p>
            <a:r>
              <a:rPr lang="en-US" sz="1600" dirty="0"/>
              <a:t>Large ensemble of downscaled meteorological projections over 1/8°</a:t>
            </a:r>
            <a:r>
              <a:rPr lang="en-US" sz="1600" baseline="30000" dirty="0"/>
              <a:t> </a:t>
            </a:r>
            <a:r>
              <a:rPr lang="en-US" sz="1600" dirty="0"/>
              <a:t>CONUS domain</a:t>
            </a:r>
          </a:p>
          <a:p>
            <a:r>
              <a:rPr lang="en-US" sz="1600" dirty="0"/>
              <a:t>Combines existing and new methods</a:t>
            </a:r>
          </a:p>
          <a:p>
            <a:r>
              <a:rPr lang="en-US" sz="1600" b="1" dirty="0"/>
              <a:t>Key point: </a:t>
            </a:r>
            <a:r>
              <a:rPr lang="en-US" sz="1600" dirty="0"/>
              <a:t>Using this dataset, we can explore questions of how and why different change metrics vary between GCMs and downscaling methods.</a:t>
            </a:r>
          </a:p>
        </p:txBody>
      </p:sp>
      <p:pic>
        <p:nvPicPr>
          <p:cNvPr id="4" name="Picture 3"/>
          <p:cNvPicPr>
            <a:picLocks noChangeAspect="1"/>
          </p:cNvPicPr>
          <p:nvPr/>
        </p:nvPicPr>
        <p:blipFill>
          <a:blip r:embed="rId3"/>
          <a:stretch>
            <a:fillRect/>
          </a:stretch>
        </p:blipFill>
        <p:spPr>
          <a:xfrm>
            <a:off x="724919" y="3651340"/>
            <a:ext cx="8004597" cy="2781925"/>
          </a:xfrm>
          <a:prstGeom prst="rect">
            <a:avLst/>
          </a:prstGeom>
        </p:spPr>
      </p:pic>
      <p:pic>
        <p:nvPicPr>
          <p:cNvPr id="17" name="Picture 16"/>
          <p:cNvPicPr>
            <a:picLocks noChangeAspect="1"/>
          </p:cNvPicPr>
          <p:nvPr/>
        </p:nvPicPr>
        <p:blipFill>
          <a:blip r:embed="rId4"/>
          <a:stretch>
            <a:fillRect/>
          </a:stretch>
        </p:blipFill>
        <p:spPr>
          <a:xfrm>
            <a:off x="1" y="6360915"/>
            <a:ext cx="1549595" cy="497087"/>
          </a:xfrm>
          <a:prstGeom prst="rect">
            <a:avLst/>
          </a:prstGeom>
        </p:spPr>
      </p:pic>
      <p:sp>
        <p:nvSpPr>
          <p:cNvPr id="5" name="TextBox 4"/>
          <p:cNvSpPr txBox="1"/>
          <p:nvPr/>
        </p:nvSpPr>
        <p:spPr>
          <a:xfrm rot="16200000">
            <a:off x="-89779" y="5135784"/>
            <a:ext cx="1151534" cy="276999"/>
          </a:xfrm>
          <a:prstGeom prst="rect">
            <a:avLst/>
          </a:prstGeom>
          <a:noFill/>
        </p:spPr>
        <p:txBody>
          <a:bodyPr wrap="none" rtlCol="0">
            <a:spAutoFit/>
          </a:bodyPr>
          <a:lstStyle/>
          <a:p>
            <a:r>
              <a:rPr lang="en-US" sz="1200" dirty="0"/>
              <a:t>CMIP5 - RCP8.5</a:t>
            </a:r>
          </a:p>
        </p:txBody>
      </p:sp>
      <p:sp>
        <p:nvSpPr>
          <p:cNvPr id="8" name="TextBox 7"/>
          <p:cNvSpPr txBox="1"/>
          <p:nvPr/>
        </p:nvSpPr>
        <p:spPr>
          <a:xfrm>
            <a:off x="9144001" y="10012680"/>
            <a:ext cx="184731" cy="300210"/>
          </a:xfrm>
          <a:prstGeom prst="rect">
            <a:avLst/>
          </a:prstGeom>
          <a:noFill/>
        </p:spPr>
        <p:txBody>
          <a:bodyPr wrap="none" rtlCol="0">
            <a:spAutoFit/>
          </a:bodyPr>
          <a:lstStyle/>
          <a:p>
            <a:endParaRPr lang="en-US" sz="1351" dirty="0"/>
          </a:p>
        </p:txBody>
      </p:sp>
      <p:sp>
        <p:nvSpPr>
          <p:cNvPr id="13" name="TextBox 12"/>
          <p:cNvSpPr txBox="1"/>
          <p:nvPr/>
        </p:nvSpPr>
        <p:spPr>
          <a:xfrm>
            <a:off x="4769481" y="1772247"/>
            <a:ext cx="3648306" cy="369332"/>
          </a:xfrm>
          <a:prstGeom prst="rect">
            <a:avLst/>
          </a:prstGeom>
          <a:noFill/>
        </p:spPr>
        <p:txBody>
          <a:bodyPr wrap="none" rtlCol="0">
            <a:spAutoFit/>
          </a:bodyPr>
          <a:lstStyle/>
          <a:p>
            <a:r>
              <a:rPr lang="en-US" dirty="0"/>
              <a:t>10 GCMs X 2 RCPs X ~16 DS Methods</a:t>
            </a:r>
          </a:p>
        </p:txBody>
      </p:sp>
      <p:graphicFrame>
        <p:nvGraphicFramePr>
          <p:cNvPr id="21" name="Table 20"/>
          <p:cNvGraphicFramePr>
            <a:graphicFrameLocks noGrp="1"/>
          </p:cNvGraphicFramePr>
          <p:nvPr>
            <p:extLst/>
          </p:nvPr>
        </p:nvGraphicFramePr>
        <p:xfrm>
          <a:off x="5542768" y="2191509"/>
          <a:ext cx="1841327" cy="871113"/>
        </p:xfrm>
        <a:graphic>
          <a:graphicData uri="http://schemas.openxmlformats.org/drawingml/2006/table">
            <a:tbl>
              <a:tblPr firstRow="1" bandRow="1">
                <a:tableStyleId>{93296810-A885-4BE3-A3E7-6D5BEEA58F35}</a:tableStyleId>
              </a:tblPr>
              <a:tblGrid>
                <a:gridCol w="1841327">
                  <a:extLst>
                    <a:ext uri="{9D8B030D-6E8A-4147-A177-3AD203B41FA5}">
                      <a16:colId xmlns:a16="http://schemas.microsoft.com/office/drawing/2014/main" xmlns="" val="20000"/>
                    </a:ext>
                  </a:extLst>
                </a:gridCol>
              </a:tblGrid>
              <a:tr h="299607">
                <a:tc>
                  <a:txBody>
                    <a:bodyPr/>
                    <a:lstStyle/>
                    <a:p>
                      <a:r>
                        <a:rPr lang="en-US" sz="800" dirty="0"/>
                        <a:t>Variables (daily)</a:t>
                      </a:r>
                    </a:p>
                  </a:txBody>
                  <a:tcPr marL="68580" marR="68580" marT="34291" marB="34291"/>
                </a:tc>
                <a:extLst>
                  <a:ext uri="{0D108BD9-81ED-4DB2-BD59-A6C34878D82A}">
                    <a16:rowId xmlns:a16="http://schemas.microsoft.com/office/drawing/2014/main" xmlns="" val="10000"/>
                  </a:ext>
                </a:extLst>
              </a:tr>
              <a:tr h="190501">
                <a:tc>
                  <a:txBody>
                    <a:bodyPr/>
                    <a:lstStyle/>
                    <a:p>
                      <a:r>
                        <a:rPr lang="en-US" sz="800" dirty="0"/>
                        <a:t>Precipitation</a:t>
                      </a:r>
                    </a:p>
                  </a:txBody>
                  <a:tcPr marL="68580" marR="68580" marT="34291" marB="34291"/>
                </a:tc>
                <a:extLst>
                  <a:ext uri="{0D108BD9-81ED-4DB2-BD59-A6C34878D82A}">
                    <a16:rowId xmlns:a16="http://schemas.microsoft.com/office/drawing/2014/main" xmlns="" val="10001"/>
                  </a:ext>
                </a:extLst>
              </a:tr>
              <a:tr h="190501">
                <a:tc>
                  <a:txBody>
                    <a:bodyPr/>
                    <a:lstStyle/>
                    <a:p>
                      <a:r>
                        <a:rPr lang="en-US" sz="800" dirty="0"/>
                        <a:t>Mean Temperature</a:t>
                      </a:r>
                    </a:p>
                  </a:txBody>
                  <a:tcPr marL="68580" marR="68580" marT="34291" marB="34291"/>
                </a:tc>
                <a:extLst>
                  <a:ext uri="{0D108BD9-81ED-4DB2-BD59-A6C34878D82A}">
                    <a16:rowId xmlns:a16="http://schemas.microsoft.com/office/drawing/2014/main" xmlns="" val="10002"/>
                  </a:ext>
                </a:extLst>
              </a:tr>
              <a:tr h="190501">
                <a:tc>
                  <a:txBody>
                    <a:bodyPr/>
                    <a:lstStyle/>
                    <a:p>
                      <a:r>
                        <a:rPr lang="en-US" sz="800" dirty="0"/>
                        <a:t>Diurnal</a:t>
                      </a:r>
                      <a:r>
                        <a:rPr lang="en-US" sz="800" baseline="0" dirty="0"/>
                        <a:t> Temperature Range</a:t>
                      </a:r>
                      <a:endParaRPr lang="en-US" sz="800" dirty="0"/>
                    </a:p>
                  </a:txBody>
                  <a:tcPr marL="68580" marR="68580" marT="34291" marB="34291"/>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4398189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Examining ensemble structure </a:t>
            </a:r>
          </a:p>
        </p:txBody>
      </p:sp>
      <p:sp>
        <p:nvSpPr>
          <p:cNvPr id="5" name="TextBox 4"/>
          <p:cNvSpPr txBox="1"/>
          <p:nvPr/>
        </p:nvSpPr>
        <p:spPr>
          <a:xfrm>
            <a:off x="4743454" y="1775282"/>
            <a:ext cx="3686175" cy="3741655"/>
          </a:xfrm>
          <a:prstGeom prst="rect">
            <a:avLst/>
          </a:prstGeom>
        </p:spPr>
        <p:txBody>
          <a:bodyPr vert="horz">
            <a:normAutofit fontScale="85000" lnSpcReduction="20000"/>
          </a:bodyPr>
          <a:lstStyle>
            <a:lvl1pPr marL="365760" indent="-256032" eaLnBrk="1" latinLnBrk="0" hangingPunct="1">
              <a:spcBef>
                <a:spcPts val="300"/>
              </a:spcBef>
              <a:buClr>
                <a:schemeClr val="accent3"/>
              </a:buClr>
              <a:buFont typeface="Georgia"/>
              <a:buChar char="•"/>
              <a:defRPr kumimoji="0" sz="2800">
                <a:latin typeface="+mn-lt"/>
                <a:ea typeface="+mn-ea"/>
                <a:cs typeface="+mn-cs"/>
              </a:defRPr>
            </a:lvl1pPr>
            <a:lvl2pPr marL="658368" lvl="1" indent="-246888" eaLnBrk="1" latinLnBrk="0" hangingPunct="1">
              <a:spcBef>
                <a:spcPts val="300"/>
              </a:spcBef>
              <a:buClr>
                <a:schemeClr val="accent2"/>
              </a:buClr>
              <a:buFont typeface="Georgia"/>
              <a:buChar char="▫"/>
              <a:defRPr kumimoji="0" sz="2700">
                <a:solidFill>
                  <a:schemeClr val="accent2"/>
                </a:solidFill>
                <a:latin typeface="+mn-lt"/>
                <a:ea typeface="+mn-ea"/>
                <a:cs typeface="+mn-cs"/>
              </a:defRPr>
            </a:lvl2pPr>
            <a:lvl3pPr marL="923544" indent="-219456" eaLnBrk="1" latinLnBrk="0" hangingPunct="1">
              <a:spcBef>
                <a:spcPts val="300"/>
              </a:spcBef>
              <a:buClr>
                <a:schemeClr val="accent1"/>
              </a:buClr>
              <a:buFont typeface="Wingdings 2"/>
              <a:buChar char=""/>
              <a:defRPr kumimoji="0" sz="2400">
                <a:solidFill>
                  <a:schemeClr val="accent1"/>
                </a:solidFill>
                <a:latin typeface="+mn-lt"/>
                <a:ea typeface="+mn-ea"/>
                <a:cs typeface="+mn-cs"/>
              </a:defRPr>
            </a:lvl3pPr>
            <a:lvl4pPr marL="1179576" indent="-201168" eaLnBrk="1" latinLnBrk="0" hangingPunct="1">
              <a:spcBef>
                <a:spcPts val="300"/>
              </a:spcBef>
              <a:buClr>
                <a:schemeClr val="accent1"/>
              </a:buClr>
              <a:buFont typeface="Wingdings 2"/>
              <a:buChar char=""/>
              <a:defRPr kumimoji="0" sz="2200">
                <a:solidFill>
                  <a:schemeClr val="accent1"/>
                </a:solidFill>
                <a:latin typeface="+mn-lt"/>
                <a:ea typeface="+mn-ea"/>
                <a:cs typeface="+mn-cs"/>
              </a:defRPr>
            </a:lvl4pPr>
            <a:lvl5pPr marL="1389888" indent="-182880" eaLnBrk="1" latinLnBrk="0" hangingPunct="1">
              <a:spcBef>
                <a:spcPts val="300"/>
              </a:spcBef>
              <a:buClr>
                <a:schemeClr val="accent3"/>
              </a:buClr>
              <a:buFont typeface="Georgia"/>
              <a:buChar char="▫"/>
              <a:defRPr kumimoji="0" sz="2000">
                <a:solidFill>
                  <a:schemeClr val="accent3"/>
                </a:solidFill>
                <a:latin typeface="+mn-lt"/>
                <a:ea typeface="+mn-ea"/>
                <a:cs typeface="+mn-cs"/>
              </a:defRPr>
            </a:lvl5pPr>
            <a:lvl6pPr marL="1609344" indent="-182880">
              <a:spcBef>
                <a:spcPts val="300"/>
              </a:spcBef>
              <a:buClr>
                <a:schemeClr val="accent3"/>
              </a:buClr>
              <a:buFont typeface="Georgia"/>
              <a:buChar char="▫"/>
              <a:defRPr kumimoji="0" sz="1800">
                <a:solidFill>
                  <a:schemeClr val="accent3"/>
                </a:solidFill>
                <a:latin typeface="+mn-lt"/>
                <a:ea typeface="+mn-ea"/>
                <a:cs typeface="+mn-cs"/>
              </a:defRPr>
            </a:lvl6pPr>
            <a:lvl7pPr marL="1828800" indent="-182880">
              <a:spcBef>
                <a:spcPts val="300"/>
              </a:spcBef>
              <a:buClr>
                <a:schemeClr val="accent3"/>
              </a:buClr>
              <a:buFont typeface="Georgia"/>
              <a:buChar char="▫"/>
              <a:defRPr kumimoji="0" sz="1600">
                <a:solidFill>
                  <a:schemeClr val="accent3"/>
                </a:solidFill>
                <a:latin typeface="+mn-lt"/>
                <a:ea typeface="+mn-ea"/>
                <a:cs typeface="+mn-cs"/>
              </a:defRPr>
            </a:lvl7pPr>
            <a:lvl8pPr marL="2029968" indent="-182880">
              <a:spcBef>
                <a:spcPts val="300"/>
              </a:spcBef>
              <a:buClr>
                <a:schemeClr val="accent3"/>
              </a:buClr>
              <a:buFont typeface="Georgia"/>
              <a:buChar char="◦"/>
              <a:defRPr kumimoji="0" sz="1500">
                <a:solidFill>
                  <a:schemeClr val="accent3"/>
                </a:solidFill>
                <a:latin typeface="+mn-lt"/>
                <a:ea typeface="+mn-ea"/>
                <a:cs typeface="+mn-cs"/>
              </a:defRPr>
            </a:lvl8pPr>
            <a:lvl9pPr marL="2240280" indent="-182880">
              <a:spcBef>
                <a:spcPts val="300"/>
              </a:spcBef>
              <a:buClr>
                <a:schemeClr val="accent3"/>
              </a:buClr>
              <a:buFont typeface="Georgia"/>
              <a:buChar char="◦"/>
              <a:defRPr kumimoji="0" sz="1400" baseline="0">
                <a:solidFill>
                  <a:schemeClr val="accent3"/>
                </a:solidFill>
                <a:latin typeface="+mn-lt"/>
                <a:ea typeface="+mn-ea"/>
                <a:cs typeface="+mn-cs"/>
              </a:defRPr>
            </a:lvl9pPr>
          </a:lstStyle>
          <a:p>
            <a:r>
              <a:rPr lang="en-US" sz="2100" b="1" dirty="0"/>
              <a:t>Obvious Point: </a:t>
            </a:r>
            <a:r>
              <a:rPr lang="en-US" sz="2100" dirty="0"/>
              <a:t>Downscaled change signals can vary substantially by both downscaling methods and GCMs.</a:t>
            </a:r>
          </a:p>
          <a:p>
            <a:endParaRPr lang="en-US" sz="2100" b="1" dirty="0"/>
          </a:p>
          <a:p>
            <a:r>
              <a:rPr lang="en-US" sz="2100" b="1" dirty="0"/>
              <a:t>Key questions: </a:t>
            </a:r>
          </a:p>
          <a:p>
            <a:pPr lvl="1"/>
            <a:r>
              <a:rPr lang="en-US" sz="2025" dirty="0">
                <a:solidFill>
                  <a:schemeClr val="tx1"/>
                </a:solidFill>
              </a:rPr>
              <a:t>Why do predicted changes have opposite signs between different downscaling methods?</a:t>
            </a:r>
          </a:p>
          <a:p>
            <a:pPr lvl="1"/>
            <a:r>
              <a:rPr lang="en-US" sz="2025" dirty="0">
                <a:solidFill>
                  <a:schemeClr val="tx1"/>
                </a:solidFill>
              </a:rPr>
              <a:t>How closely should we expect downscaled change signals to agree with the change signal from the driving GCMs?</a:t>
            </a:r>
          </a:p>
          <a:p>
            <a:pPr lvl="1"/>
            <a:r>
              <a:rPr lang="en-US" sz="2025" dirty="0">
                <a:solidFill>
                  <a:schemeClr val="tx1"/>
                </a:solidFill>
              </a:rPr>
              <a:t>What do we loose when we inforce the GCM signal on the downscaled dataset?</a:t>
            </a:r>
          </a:p>
          <a:p>
            <a:endParaRPr lang="en-US" sz="2100" dirty="0"/>
          </a:p>
        </p:txBody>
      </p:sp>
      <p:grpSp>
        <p:nvGrpSpPr>
          <p:cNvPr id="8" name="Group 7"/>
          <p:cNvGrpSpPr/>
          <p:nvPr/>
        </p:nvGrpSpPr>
        <p:grpSpPr>
          <a:xfrm>
            <a:off x="451719" y="1529743"/>
            <a:ext cx="3963744" cy="3830840"/>
            <a:chOff x="226512" y="838200"/>
            <a:chExt cx="5284992" cy="510778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800" y="1224037"/>
              <a:ext cx="5206704" cy="4721950"/>
            </a:xfrm>
            <a:prstGeom prst="rect">
              <a:avLst/>
            </a:prstGeom>
          </p:spPr>
        </p:pic>
        <p:sp>
          <p:nvSpPr>
            <p:cNvPr id="4" name="Rectangle 3"/>
            <p:cNvSpPr/>
            <p:nvPr/>
          </p:nvSpPr>
          <p:spPr>
            <a:xfrm>
              <a:off x="226512" y="1003382"/>
              <a:ext cx="1981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 name="TextBox 6"/>
            <p:cNvSpPr txBox="1"/>
            <p:nvPr/>
          </p:nvSpPr>
          <p:spPr>
            <a:xfrm>
              <a:off x="865188" y="838200"/>
              <a:ext cx="4138143" cy="677451"/>
            </a:xfrm>
            <a:prstGeom prst="rect">
              <a:avLst/>
            </a:prstGeom>
            <a:noFill/>
          </p:spPr>
          <p:txBody>
            <a:bodyPr wrap="none" rtlCol="0">
              <a:spAutoFit/>
            </a:bodyPr>
            <a:lstStyle/>
            <a:p>
              <a:pPr algn="ctr"/>
              <a:r>
                <a:rPr lang="en-US" sz="1351" dirty="0"/>
                <a:t>Change in Precipitation</a:t>
              </a:r>
            </a:p>
            <a:p>
              <a:pPr algn="ctr"/>
              <a:r>
                <a:rPr lang="en-US" sz="1351" dirty="0"/>
                <a:t>Yakima River Basin (RCP 8.5 2080s-1980s)</a:t>
              </a:r>
            </a:p>
          </p:txBody>
        </p:sp>
      </p:grpSp>
      <p:pic>
        <p:nvPicPr>
          <p:cNvPr id="9" name="Picture 8"/>
          <p:cNvPicPr>
            <a:picLocks noChangeAspect="1"/>
          </p:cNvPicPr>
          <p:nvPr/>
        </p:nvPicPr>
        <p:blipFill>
          <a:blip r:embed="rId4"/>
          <a:stretch>
            <a:fillRect/>
          </a:stretch>
        </p:blipFill>
        <p:spPr>
          <a:xfrm>
            <a:off x="1" y="6360915"/>
            <a:ext cx="1549595" cy="497087"/>
          </a:xfrm>
          <a:prstGeom prst="rect">
            <a:avLst/>
          </a:prstGeom>
        </p:spPr>
      </p:pic>
      <p:sp>
        <p:nvSpPr>
          <p:cNvPr id="10" name="TextBox 9"/>
          <p:cNvSpPr txBox="1"/>
          <p:nvPr/>
        </p:nvSpPr>
        <p:spPr>
          <a:xfrm>
            <a:off x="774799" y="5399085"/>
            <a:ext cx="3720249" cy="307777"/>
          </a:xfrm>
          <a:prstGeom prst="rect">
            <a:avLst/>
          </a:prstGeom>
          <a:noFill/>
        </p:spPr>
        <p:txBody>
          <a:bodyPr wrap="none" rtlCol="0">
            <a:spAutoFit/>
          </a:bodyPr>
          <a:lstStyle/>
          <a:p>
            <a:r>
              <a:rPr lang="en-US" sz="1400" dirty="0"/>
              <a:t>Metric: Change in mean annual precipitation (%)</a:t>
            </a:r>
          </a:p>
        </p:txBody>
      </p:sp>
    </p:spTree>
    <p:extLst>
      <p:ext uri="{BB962C8B-B14F-4D97-AF65-F5344CB8AC3E}">
        <p14:creationId xmlns:p14="http://schemas.microsoft.com/office/powerpoint/2010/main" val="3300710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Sensitivity changes by metric and location</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01" y="1773491"/>
            <a:ext cx="3905028" cy="35414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47979" y="1775281"/>
            <a:ext cx="3901028" cy="3537835"/>
          </a:xfrm>
          <a:prstGeom prst="rect">
            <a:avLst/>
          </a:prstGeom>
        </p:spPr>
      </p:pic>
      <p:sp>
        <p:nvSpPr>
          <p:cNvPr id="6" name="Rectangle 5"/>
          <p:cNvSpPr/>
          <p:nvPr/>
        </p:nvSpPr>
        <p:spPr>
          <a:xfrm>
            <a:off x="171451" y="1642411"/>
            <a:ext cx="1485900" cy="33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 name="TextBox 7"/>
          <p:cNvSpPr txBox="1"/>
          <p:nvPr/>
        </p:nvSpPr>
        <p:spPr>
          <a:xfrm>
            <a:off x="935058" y="1485903"/>
            <a:ext cx="2531270" cy="508088"/>
          </a:xfrm>
          <a:prstGeom prst="rect">
            <a:avLst/>
          </a:prstGeom>
          <a:noFill/>
        </p:spPr>
        <p:txBody>
          <a:bodyPr wrap="none" rtlCol="0">
            <a:spAutoFit/>
          </a:bodyPr>
          <a:lstStyle/>
          <a:p>
            <a:pPr algn="ctr"/>
            <a:r>
              <a:rPr lang="en-US" sz="1351" dirty="0"/>
              <a:t>Change in Precipitation</a:t>
            </a:r>
          </a:p>
          <a:p>
            <a:pPr algn="ctr"/>
            <a:r>
              <a:rPr lang="en-US" sz="1351" dirty="0"/>
              <a:t>Yakima River Basin (2080s-1980s)</a:t>
            </a:r>
          </a:p>
        </p:txBody>
      </p:sp>
      <p:sp>
        <p:nvSpPr>
          <p:cNvPr id="9" name="Rectangle 8"/>
          <p:cNvSpPr/>
          <p:nvPr/>
        </p:nvSpPr>
        <p:spPr>
          <a:xfrm>
            <a:off x="4571167" y="1633431"/>
            <a:ext cx="1485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 name="TextBox 9"/>
          <p:cNvSpPr txBox="1"/>
          <p:nvPr/>
        </p:nvSpPr>
        <p:spPr>
          <a:xfrm>
            <a:off x="5023893" y="1515504"/>
            <a:ext cx="3153043" cy="508088"/>
          </a:xfrm>
          <a:prstGeom prst="rect">
            <a:avLst/>
          </a:prstGeom>
          <a:noFill/>
        </p:spPr>
        <p:txBody>
          <a:bodyPr wrap="none" rtlCol="0">
            <a:spAutoFit/>
          </a:bodyPr>
          <a:lstStyle/>
          <a:p>
            <a:pPr algn="ctr"/>
            <a:r>
              <a:rPr lang="en-US" sz="1351" dirty="0"/>
              <a:t>Change in Precipitation</a:t>
            </a:r>
          </a:p>
          <a:p>
            <a:pPr algn="ctr"/>
            <a:r>
              <a:rPr lang="en-US" sz="1351" dirty="0"/>
              <a:t>Upper Colorado River Basin (2080s-1980s)</a:t>
            </a:r>
          </a:p>
        </p:txBody>
      </p:sp>
      <p:sp>
        <p:nvSpPr>
          <p:cNvPr id="12" name="Rectangle 11"/>
          <p:cNvSpPr/>
          <p:nvPr/>
        </p:nvSpPr>
        <p:spPr>
          <a:xfrm>
            <a:off x="1841327" y="2421439"/>
            <a:ext cx="319415" cy="232044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3" name="Rectangle 12"/>
          <p:cNvSpPr/>
          <p:nvPr/>
        </p:nvSpPr>
        <p:spPr>
          <a:xfrm>
            <a:off x="7742651" y="2421439"/>
            <a:ext cx="319415" cy="232044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4" name="Picture 13"/>
          <p:cNvPicPr>
            <a:picLocks noChangeAspect="1"/>
          </p:cNvPicPr>
          <p:nvPr/>
        </p:nvPicPr>
        <p:blipFill>
          <a:blip r:embed="rId5"/>
          <a:stretch>
            <a:fillRect/>
          </a:stretch>
        </p:blipFill>
        <p:spPr>
          <a:xfrm>
            <a:off x="1" y="6360915"/>
            <a:ext cx="1549595" cy="497087"/>
          </a:xfrm>
          <a:prstGeom prst="rect">
            <a:avLst/>
          </a:prstGeom>
        </p:spPr>
      </p:pic>
      <p:sp>
        <p:nvSpPr>
          <p:cNvPr id="15" name="TextBox 14"/>
          <p:cNvSpPr txBox="1"/>
          <p:nvPr/>
        </p:nvSpPr>
        <p:spPr>
          <a:xfrm>
            <a:off x="2877990" y="5446029"/>
            <a:ext cx="3720249" cy="307777"/>
          </a:xfrm>
          <a:prstGeom prst="rect">
            <a:avLst/>
          </a:prstGeom>
          <a:noFill/>
        </p:spPr>
        <p:txBody>
          <a:bodyPr wrap="none" rtlCol="0">
            <a:spAutoFit/>
          </a:bodyPr>
          <a:lstStyle/>
          <a:p>
            <a:r>
              <a:rPr lang="en-US" sz="1400" dirty="0"/>
              <a:t>Metric: Change in mean </a:t>
            </a:r>
            <a:r>
              <a:rPr lang="en-US" sz="1400"/>
              <a:t>annual precipitation (%)</a:t>
            </a:r>
          </a:p>
        </p:txBody>
      </p:sp>
    </p:spTree>
    <p:extLst>
      <p:ext uri="{BB962C8B-B14F-4D97-AF65-F5344CB8AC3E}">
        <p14:creationId xmlns:p14="http://schemas.microsoft.com/office/powerpoint/2010/main" val="50475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Understanding hydrologic change and model structure</a:t>
            </a:r>
          </a:p>
        </p:txBody>
      </p:sp>
      <p:grpSp>
        <p:nvGrpSpPr>
          <p:cNvPr id="7" name="Group 6"/>
          <p:cNvGrpSpPr/>
          <p:nvPr/>
        </p:nvGrpSpPr>
        <p:grpSpPr>
          <a:xfrm>
            <a:off x="383542" y="2088547"/>
            <a:ext cx="8364284" cy="3547512"/>
            <a:chOff x="515744" y="3310488"/>
            <a:chExt cx="8364284" cy="3547512"/>
          </a:xfrm>
        </p:grpSpPr>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t="49774"/>
            <a:stretch/>
          </p:blipFill>
          <p:spPr>
            <a:xfrm>
              <a:off x="515744" y="3514166"/>
              <a:ext cx="8364284" cy="334383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b="94786"/>
            <a:stretch/>
          </p:blipFill>
          <p:spPr>
            <a:xfrm>
              <a:off x="515748" y="3310488"/>
              <a:ext cx="8364280" cy="347112"/>
            </a:xfrm>
            <a:prstGeom prst="rect">
              <a:avLst/>
            </a:prstGeom>
          </p:spPr>
        </p:pic>
      </p:grpSp>
      <p:sp>
        <p:nvSpPr>
          <p:cNvPr id="8" name="TextBox 7"/>
          <p:cNvSpPr txBox="1"/>
          <p:nvPr/>
        </p:nvSpPr>
        <p:spPr>
          <a:xfrm>
            <a:off x="5334818" y="6574824"/>
            <a:ext cx="3808735" cy="276999"/>
          </a:xfrm>
          <a:prstGeom prst="rect">
            <a:avLst/>
          </a:prstGeom>
          <a:noFill/>
        </p:spPr>
        <p:txBody>
          <a:bodyPr wrap="none" rtlCol="0">
            <a:spAutoFit/>
          </a:bodyPr>
          <a:lstStyle/>
          <a:p>
            <a:r>
              <a:rPr lang="en-US" sz="1200" dirty="0"/>
              <a:t>Figure adapted from Nans </a:t>
            </a:r>
            <a:r>
              <a:rPr lang="en-US" sz="1200" dirty="0" err="1"/>
              <a:t>Addor’s</a:t>
            </a:r>
            <a:r>
              <a:rPr lang="en-US" sz="1200" dirty="0"/>
              <a:t> 2017 EGU presentation</a:t>
            </a:r>
          </a:p>
        </p:txBody>
      </p:sp>
      <p:sp>
        <p:nvSpPr>
          <p:cNvPr id="9" name="TextBox 8"/>
          <p:cNvSpPr txBox="1"/>
          <p:nvPr/>
        </p:nvSpPr>
        <p:spPr>
          <a:xfrm>
            <a:off x="383543" y="1694163"/>
            <a:ext cx="83642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Ensemble mean (10 GCMs, RCP 8.5) changes (2080s-1990s) in key hydrologic variables</a:t>
            </a:r>
          </a:p>
        </p:txBody>
      </p:sp>
      <p:pic>
        <p:nvPicPr>
          <p:cNvPr id="10" name="Picture 9"/>
          <p:cNvPicPr>
            <a:picLocks noChangeAspect="1"/>
          </p:cNvPicPr>
          <p:nvPr/>
        </p:nvPicPr>
        <p:blipFill>
          <a:blip r:embed="rId4"/>
          <a:stretch>
            <a:fillRect/>
          </a:stretch>
        </p:blipFill>
        <p:spPr>
          <a:xfrm>
            <a:off x="1" y="6360915"/>
            <a:ext cx="1549595" cy="497087"/>
          </a:xfrm>
          <a:prstGeom prst="rect">
            <a:avLst/>
          </a:prstGeom>
        </p:spPr>
      </p:pic>
      <p:sp>
        <p:nvSpPr>
          <p:cNvPr id="11" name="TextBox 10"/>
          <p:cNvSpPr txBox="1"/>
          <p:nvPr/>
        </p:nvSpPr>
        <p:spPr>
          <a:xfrm>
            <a:off x="4189956" y="5578128"/>
            <a:ext cx="1306768" cy="261610"/>
          </a:xfrm>
          <a:prstGeom prst="rect">
            <a:avLst/>
          </a:prstGeom>
          <a:noFill/>
        </p:spPr>
        <p:txBody>
          <a:bodyPr wrap="none" rtlCol="0">
            <a:spAutoFit/>
          </a:bodyPr>
          <a:lstStyle/>
          <a:p>
            <a:r>
              <a:rPr lang="en-US" sz="1100"/>
              <a:t>Relative change (%)</a:t>
            </a:r>
          </a:p>
        </p:txBody>
      </p:sp>
      <p:sp>
        <p:nvSpPr>
          <p:cNvPr id="12" name="TextBox 11"/>
          <p:cNvSpPr txBox="1"/>
          <p:nvPr/>
        </p:nvSpPr>
        <p:spPr>
          <a:xfrm>
            <a:off x="938857" y="5708932"/>
            <a:ext cx="3412080" cy="646331"/>
          </a:xfrm>
          <a:prstGeom prst="rect">
            <a:avLst/>
          </a:prstGeom>
          <a:noFill/>
        </p:spPr>
        <p:txBody>
          <a:bodyPr wrap="square" rtlCol="0">
            <a:spAutoFit/>
          </a:bodyPr>
          <a:lstStyle/>
          <a:p>
            <a:r>
              <a:rPr lang="en-US" dirty="0"/>
              <a:t>Three different hydrologic models, all run with BCSD </a:t>
            </a:r>
            <a:r>
              <a:rPr lang="en-US" dirty="0" err="1"/>
              <a:t>forcings</a:t>
            </a:r>
            <a:endParaRPr lang="en-US" dirty="0"/>
          </a:p>
        </p:txBody>
      </p:sp>
      <p:cxnSp>
        <p:nvCxnSpPr>
          <p:cNvPr id="14" name="Curved Connector 13"/>
          <p:cNvCxnSpPr>
            <a:cxnSpLocks/>
            <a:stCxn id="12" idx="1"/>
          </p:cNvCxnSpPr>
          <p:nvPr/>
        </p:nvCxnSpPr>
        <p:spPr>
          <a:xfrm rot="10800000">
            <a:off x="628687" y="5215306"/>
            <a:ext cx="310171" cy="816792"/>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2946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TotalTime>
  <Words>1443</Words>
  <Application>Microsoft Macintosh PowerPoint</Application>
  <PresentationFormat>On-screen Show (4:3)</PresentationFormat>
  <Paragraphs>214</Paragraphs>
  <Slides>13</Slides>
  <Notes>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Avenir Black</vt:lpstr>
      <vt:lpstr>Avenir Book</vt:lpstr>
      <vt:lpstr>Calibri</vt:lpstr>
      <vt:lpstr>Calibri Light</vt:lpstr>
      <vt:lpstr>Courier New</vt:lpstr>
      <vt:lpstr>Georgia</vt:lpstr>
      <vt:lpstr>Mangal</vt:lpstr>
      <vt:lpstr>ＭＳ Ｐゴシック</vt:lpstr>
      <vt:lpstr>Arial</vt:lpstr>
      <vt:lpstr>Office Theme</vt:lpstr>
      <vt:lpstr>PowerPoint Presentation</vt:lpstr>
      <vt:lpstr>PowerPoint Presentation</vt:lpstr>
      <vt:lpstr>PowerPoint Presentation</vt:lpstr>
      <vt:lpstr>Changes in Streamflow Metrics  (2080s-1980s)</vt:lpstr>
      <vt:lpstr>Downscaling Method Complexity</vt:lpstr>
      <vt:lpstr>Developing a large ensemble of downscaled data</vt:lpstr>
      <vt:lpstr>Examining ensemble structure </vt:lpstr>
      <vt:lpstr>Sensitivity changes by metric and location</vt:lpstr>
      <vt:lpstr>Understanding hydrologic change and model structure</vt:lpstr>
      <vt:lpstr>Understanding hydrologic change and model structure</vt:lpstr>
      <vt:lpstr>Variables worth collecting</vt:lpstr>
      <vt:lpstr>Variables worth collecting</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julie vano</cp:lastModifiedBy>
  <cp:revision>14</cp:revision>
  <dcterms:created xsi:type="dcterms:W3CDTF">2018-03-30T16:27:01Z</dcterms:created>
  <dcterms:modified xsi:type="dcterms:W3CDTF">2018-03-30T18:07:26Z</dcterms:modified>
</cp:coreProperties>
</file>